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9"/>
  </p:notesMasterIdLst>
  <p:sldIdLst>
    <p:sldId id="256" r:id="rId2"/>
    <p:sldId id="584" r:id="rId3"/>
    <p:sldId id="581" r:id="rId4"/>
    <p:sldId id="580" r:id="rId5"/>
    <p:sldId id="582" r:id="rId6"/>
    <p:sldId id="258" r:id="rId7"/>
    <p:sldId id="259" r:id="rId8"/>
    <p:sldId id="731" r:id="rId9"/>
    <p:sldId id="732" r:id="rId10"/>
    <p:sldId id="733" r:id="rId11"/>
    <p:sldId id="734" r:id="rId12"/>
    <p:sldId id="588" r:id="rId13"/>
    <p:sldId id="735" r:id="rId14"/>
    <p:sldId id="736" r:id="rId15"/>
    <p:sldId id="737" r:id="rId16"/>
    <p:sldId id="738" r:id="rId17"/>
    <p:sldId id="739" r:id="rId18"/>
    <p:sldId id="740" r:id="rId19"/>
    <p:sldId id="741" r:id="rId20"/>
    <p:sldId id="742" r:id="rId21"/>
    <p:sldId id="743" r:id="rId22"/>
    <p:sldId id="744" r:id="rId23"/>
    <p:sldId id="745" r:id="rId24"/>
    <p:sldId id="746" r:id="rId25"/>
    <p:sldId id="747" r:id="rId26"/>
    <p:sldId id="587" r:id="rId27"/>
    <p:sldId id="591" r:id="rId28"/>
    <p:sldId id="665" r:id="rId29"/>
    <p:sldId id="666" r:id="rId30"/>
    <p:sldId id="667" r:id="rId31"/>
    <p:sldId id="668" r:id="rId32"/>
    <p:sldId id="748" r:id="rId33"/>
    <p:sldId id="671" r:id="rId34"/>
    <p:sldId id="753" r:id="rId35"/>
    <p:sldId id="672" r:id="rId36"/>
    <p:sldId id="754" r:id="rId37"/>
    <p:sldId id="750" r:id="rId38"/>
    <p:sldId id="749" r:id="rId39"/>
    <p:sldId id="751" r:id="rId40"/>
    <p:sldId id="752" r:id="rId41"/>
    <p:sldId id="669" r:id="rId42"/>
    <p:sldId id="670" r:id="rId43"/>
    <p:sldId id="755" r:id="rId44"/>
    <p:sldId id="852" r:id="rId45"/>
    <p:sldId id="855" r:id="rId46"/>
    <p:sldId id="856" r:id="rId47"/>
    <p:sldId id="857" r:id="rId48"/>
    <p:sldId id="851" r:id="rId49"/>
    <p:sldId id="849" r:id="rId50"/>
    <p:sldId id="756" r:id="rId51"/>
    <p:sldId id="261" r:id="rId52"/>
    <p:sldId id="600" r:id="rId53"/>
    <p:sldId id="601" r:id="rId54"/>
    <p:sldId id="757" r:id="rId55"/>
    <p:sldId id="859" r:id="rId56"/>
    <p:sldId id="860" r:id="rId57"/>
    <p:sldId id="861" r:id="rId58"/>
    <p:sldId id="759" r:id="rId59"/>
    <p:sldId id="760" r:id="rId60"/>
    <p:sldId id="862" r:id="rId61"/>
    <p:sldId id="761" r:id="rId62"/>
    <p:sldId id="853" r:id="rId63"/>
    <p:sldId id="864" r:id="rId64"/>
    <p:sldId id="863" r:id="rId65"/>
    <p:sldId id="865" r:id="rId66"/>
    <p:sldId id="866" r:id="rId67"/>
    <p:sldId id="858" r:id="rId68"/>
    <p:sldId id="603" r:id="rId69"/>
    <p:sldId id="605" r:id="rId70"/>
    <p:sldId id="260" r:id="rId71"/>
    <p:sldId id="593" r:id="rId72"/>
    <p:sldId id="781" r:id="rId73"/>
    <p:sldId id="767" r:id="rId74"/>
    <p:sldId id="782" r:id="rId75"/>
    <p:sldId id="768" r:id="rId76"/>
    <p:sldId id="769" r:id="rId77"/>
    <p:sldId id="844" r:id="rId78"/>
    <p:sldId id="846" r:id="rId79"/>
    <p:sldId id="847" r:id="rId80"/>
    <p:sldId id="848" r:id="rId81"/>
    <p:sldId id="770" r:id="rId82"/>
    <p:sldId id="771" r:id="rId83"/>
    <p:sldId id="772" r:id="rId84"/>
    <p:sldId id="773" r:id="rId85"/>
    <p:sldId id="774" r:id="rId86"/>
    <p:sldId id="775" r:id="rId87"/>
    <p:sldId id="850" r:id="rId88"/>
    <p:sldId id="776" r:id="rId89"/>
    <p:sldId id="867" r:id="rId90"/>
    <p:sldId id="783" r:id="rId91"/>
    <p:sldId id="868" r:id="rId92"/>
    <p:sldId id="415" r:id="rId93"/>
    <p:sldId id="594" r:id="rId94"/>
    <p:sldId id="597" r:id="rId95"/>
    <p:sldId id="598" r:id="rId96"/>
    <p:sldId id="262" r:id="rId97"/>
    <p:sldId id="610" r:id="rId98"/>
    <p:sldId id="614" r:id="rId99"/>
    <p:sldId id="615" r:id="rId100"/>
    <p:sldId id="612" r:id="rId101"/>
    <p:sldId id="616" r:id="rId102"/>
    <p:sldId id="613" r:id="rId103"/>
    <p:sldId id="763" r:id="rId104"/>
    <p:sldId id="869" r:id="rId105"/>
    <p:sldId id="765" r:id="rId106"/>
    <p:sldId id="766" r:id="rId107"/>
    <p:sldId id="780" r:id="rId108"/>
    <p:sldId id="617" r:id="rId109"/>
    <p:sldId id="611" r:id="rId110"/>
    <p:sldId id="870" r:id="rId111"/>
    <p:sldId id="871" r:id="rId112"/>
    <p:sldId id="263" r:id="rId113"/>
    <p:sldId id="618" r:id="rId114"/>
    <p:sldId id="777" r:id="rId115"/>
    <p:sldId id="778" r:id="rId116"/>
    <p:sldId id="779" r:id="rId117"/>
    <p:sldId id="872" r:id="rId118"/>
    <p:sldId id="873" r:id="rId119"/>
    <p:sldId id="784" r:id="rId120"/>
    <p:sldId id="785" r:id="rId121"/>
    <p:sldId id="881" r:id="rId122"/>
    <p:sldId id="882" r:id="rId123"/>
    <p:sldId id="786" r:id="rId124"/>
    <p:sldId id="883" r:id="rId125"/>
    <p:sldId id="787" r:id="rId126"/>
    <p:sldId id="884" r:id="rId127"/>
    <p:sldId id="788" r:id="rId128"/>
    <p:sldId id="885" r:id="rId129"/>
    <p:sldId id="789" r:id="rId130"/>
    <p:sldId id="790" r:id="rId131"/>
    <p:sldId id="886" r:id="rId132"/>
    <p:sldId id="887" r:id="rId133"/>
    <p:sldId id="888" r:id="rId134"/>
    <p:sldId id="889" r:id="rId135"/>
    <p:sldId id="890" r:id="rId136"/>
    <p:sldId id="891" r:id="rId137"/>
    <p:sldId id="892" r:id="rId138"/>
    <p:sldId id="893" r:id="rId139"/>
    <p:sldId id="791" r:id="rId140"/>
    <p:sldId id="792" r:id="rId141"/>
    <p:sldId id="794" r:id="rId142"/>
    <p:sldId id="793" r:id="rId143"/>
    <p:sldId id="830" r:id="rId144"/>
    <p:sldId id="832" r:id="rId145"/>
    <p:sldId id="831" r:id="rId146"/>
    <p:sldId id="833" r:id="rId147"/>
    <p:sldId id="834" r:id="rId148"/>
    <p:sldId id="835" r:id="rId149"/>
    <p:sldId id="836" r:id="rId150"/>
    <p:sldId id="673" r:id="rId151"/>
    <p:sldId id="675" r:id="rId152"/>
    <p:sldId id="795" r:id="rId153"/>
    <p:sldId id="797" r:id="rId154"/>
    <p:sldId id="796" r:id="rId155"/>
    <p:sldId id="798" r:id="rId156"/>
    <p:sldId id="799" r:id="rId157"/>
    <p:sldId id="800" r:id="rId158"/>
    <p:sldId id="801" r:id="rId159"/>
    <p:sldId id="802" r:id="rId160"/>
    <p:sldId id="803" r:id="rId161"/>
    <p:sldId id="804" r:id="rId162"/>
    <p:sldId id="805" r:id="rId163"/>
    <p:sldId id="806" r:id="rId164"/>
    <p:sldId id="807" r:id="rId165"/>
    <p:sldId id="808" r:id="rId166"/>
    <p:sldId id="809" r:id="rId167"/>
    <p:sldId id="810" r:id="rId168"/>
    <p:sldId id="811" r:id="rId169"/>
    <p:sldId id="812" r:id="rId170"/>
    <p:sldId id="813" r:id="rId171"/>
    <p:sldId id="814" r:id="rId172"/>
    <p:sldId id="815" r:id="rId173"/>
    <p:sldId id="816" r:id="rId174"/>
    <p:sldId id="817" r:id="rId175"/>
    <p:sldId id="818" r:id="rId176"/>
    <p:sldId id="819" r:id="rId177"/>
    <p:sldId id="820" r:id="rId178"/>
    <p:sldId id="821" r:id="rId179"/>
    <p:sldId id="823" r:id="rId180"/>
    <p:sldId id="822" r:id="rId181"/>
    <p:sldId id="824" r:id="rId182"/>
    <p:sldId id="825" r:id="rId183"/>
    <p:sldId id="826" r:id="rId184"/>
    <p:sldId id="827" r:id="rId185"/>
    <p:sldId id="829" r:id="rId186"/>
    <p:sldId id="828" r:id="rId187"/>
    <p:sldId id="620" r:id="rId188"/>
    <p:sldId id="624" r:id="rId189"/>
    <p:sldId id="625" r:id="rId190"/>
    <p:sldId id="660" r:id="rId191"/>
    <p:sldId id="661" r:id="rId192"/>
    <p:sldId id="662" r:id="rId193"/>
    <p:sldId id="663" r:id="rId194"/>
    <p:sldId id="664" r:id="rId195"/>
    <p:sldId id="264" r:id="rId196"/>
    <p:sldId id="628" r:id="rId197"/>
    <p:sldId id="629" r:id="rId198"/>
    <p:sldId id="630" r:id="rId199"/>
    <p:sldId id="631" r:id="rId200"/>
    <p:sldId id="632" r:id="rId201"/>
    <p:sldId id="633" r:id="rId202"/>
    <p:sldId id="676" r:id="rId203"/>
    <p:sldId id="678" r:id="rId204"/>
    <p:sldId id="677" r:id="rId205"/>
    <p:sldId id="679" r:id="rId206"/>
    <p:sldId id="267" r:id="rId207"/>
    <p:sldId id="646" r:id="rId208"/>
    <p:sldId id="647" r:id="rId209"/>
    <p:sldId id="648" r:id="rId210"/>
    <p:sldId id="649" r:id="rId211"/>
    <p:sldId id="690" r:id="rId212"/>
    <p:sldId id="837" r:id="rId213"/>
    <p:sldId id="691" r:id="rId214"/>
    <p:sldId id="692" r:id="rId215"/>
    <p:sldId id="694" r:id="rId216"/>
    <p:sldId id="693" r:id="rId217"/>
    <p:sldId id="695" r:id="rId218"/>
    <p:sldId id="841" r:id="rId219"/>
    <p:sldId id="696" r:id="rId220"/>
    <p:sldId id="697" r:id="rId221"/>
    <p:sldId id="699" r:id="rId222"/>
    <p:sldId id="698" r:id="rId223"/>
    <p:sldId id="700" r:id="rId224"/>
    <p:sldId id="701" r:id="rId225"/>
    <p:sldId id="702" r:id="rId226"/>
    <p:sldId id="703" r:id="rId227"/>
    <p:sldId id="704" r:id="rId228"/>
    <p:sldId id="705" r:id="rId229"/>
    <p:sldId id="706" r:id="rId230"/>
    <p:sldId id="840" r:id="rId231"/>
    <p:sldId id="707" r:id="rId232"/>
    <p:sldId id="838" r:id="rId233"/>
    <p:sldId id="839" r:id="rId234"/>
    <p:sldId id="708" r:id="rId235"/>
    <p:sldId id="709" r:id="rId236"/>
    <p:sldId id="710" r:id="rId237"/>
    <p:sldId id="711" r:id="rId238"/>
    <p:sldId id="843" r:id="rId239"/>
    <p:sldId id="842" r:id="rId240"/>
    <p:sldId id="713" r:id="rId241"/>
    <p:sldId id="712" r:id="rId242"/>
    <p:sldId id="714" r:id="rId243"/>
    <p:sldId id="715" r:id="rId244"/>
    <p:sldId id="716" r:id="rId245"/>
    <p:sldId id="717" r:id="rId246"/>
    <p:sldId id="718" r:id="rId247"/>
    <p:sldId id="719" r:id="rId248"/>
    <p:sldId id="720" r:id="rId249"/>
    <p:sldId id="721" r:id="rId250"/>
    <p:sldId id="722" r:id="rId251"/>
    <p:sldId id="723" r:id="rId252"/>
    <p:sldId id="726" r:id="rId253"/>
    <p:sldId id="724" r:id="rId254"/>
    <p:sldId id="725" r:id="rId255"/>
    <p:sldId id="650" r:id="rId256"/>
    <p:sldId id="651" r:id="rId257"/>
    <p:sldId id="727" r:id="rId258"/>
    <p:sldId id="729" r:id="rId259"/>
    <p:sldId id="728" r:id="rId260"/>
    <p:sldId id="730" r:id="rId261"/>
    <p:sldId id="266" r:id="rId262"/>
    <p:sldId id="640" r:id="rId263"/>
    <p:sldId id="641" r:id="rId264"/>
    <p:sldId id="642" r:id="rId265"/>
    <p:sldId id="643" r:id="rId266"/>
    <p:sldId id="644" r:id="rId267"/>
    <p:sldId id="645" r:id="rId2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G223E" id="{F89F6D3B-20CD-4FC1-81FE-5AF64094FEB7}">
          <p14:sldIdLst>
            <p14:sldId id="256"/>
            <p14:sldId id="584"/>
            <p14:sldId id="581"/>
            <p14:sldId id="580"/>
            <p14:sldId id="582"/>
            <p14:sldId id="258"/>
          </p14:sldIdLst>
        </p14:section>
        <p14:section name="Introduction" id="{A561B27B-775B-4D34-9869-D9BA398E893F}">
          <p14:sldIdLst>
            <p14:sldId id="259"/>
            <p14:sldId id="731"/>
            <p14:sldId id="732"/>
            <p14:sldId id="733"/>
            <p14:sldId id="734"/>
            <p14:sldId id="588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587"/>
            <p14:sldId id="591"/>
            <p14:sldId id="665"/>
            <p14:sldId id="666"/>
            <p14:sldId id="667"/>
            <p14:sldId id="668"/>
            <p14:sldId id="748"/>
            <p14:sldId id="671"/>
            <p14:sldId id="753"/>
            <p14:sldId id="672"/>
            <p14:sldId id="754"/>
            <p14:sldId id="750"/>
            <p14:sldId id="749"/>
            <p14:sldId id="751"/>
            <p14:sldId id="752"/>
            <p14:sldId id="669"/>
            <p14:sldId id="670"/>
          </p14:sldIdLst>
        </p14:section>
        <p14:section name="Linked Lists" id="{4CEE9FF1-47AC-4606-BE8E-33B2C9BC02AA}">
          <p14:sldIdLst>
            <p14:sldId id="755"/>
            <p14:sldId id="852"/>
            <p14:sldId id="855"/>
            <p14:sldId id="856"/>
            <p14:sldId id="857"/>
            <p14:sldId id="851"/>
            <p14:sldId id="849"/>
            <p14:sldId id="756"/>
            <p14:sldId id="261"/>
            <p14:sldId id="600"/>
            <p14:sldId id="601"/>
            <p14:sldId id="757"/>
            <p14:sldId id="859"/>
            <p14:sldId id="860"/>
            <p14:sldId id="861"/>
            <p14:sldId id="759"/>
            <p14:sldId id="760"/>
            <p14:sldId id="862"/>
            <p14:sldId id="761"/>
            <p14:sldId id="853"/>
            <p14:sldId id="864"/>
            <p14:sldId id="863"/>
            <p14:sldId id="865"/>
            <p14:sldId id="866"/>
            <p14:sldId id="858"/>
            <p14:sldId id="603"/>
            <p14:sldId id="605"/>
          </p14:sldIdLst>
        </p14:section>
        <p14:section name="Stacks and Queues" id="{E99A496F-5A59-4878-8E9E-A929F7B89EDC}">
          <p14:sldIdLst>
            <p14:sldId id="260"/>
            <p14:sldId id="593"/>
            <p14:sldId id="781"/>
            <p14:sldId id="767"/>
            <p14:sldId id="782"/>
            <p14:sldId id="768"/>
            <p14:sldId id="769"/>
            <p14:sldId id="844"/>
            <p14:sldId id="846"/>
            <p14:sldId id="847"/>
            <p14:sldId id="848"/>
            <p14:sldId id="770"/>
            <p14:sldId id="771"/>
            <p14:sldId id="772"/>
            <p14:sldId id="773"/>
            <p14:sldId id="774"/>
            <p14:sldId id="775"/>
            <p14:sldId id="850"/>
            <p14:sldId id="776"/>
            <p14:sldId id="867"/>
            <p14:sldId id="783"/>
            <p14:sldId id="868"/>
            <p14:sldId id="415"/>
            <p14:sldId id="594"/>
            <p14:sldId id="597"/>
            <p14:sldId id="598"/>
          </p14:sldIdLst>
        </p14:section>
        <p14:section name="Recursion" id="{B809E1A6-FD83-47AB-84E1-76F6EC3B618D}">
          <p14:sldIdLst>
            <p14:sldId id="262"/>
            <p14:sldId id="610"/>
            <p14:sldId id="614"/>
            <p14:sldId id="615"/>
            <p14:sldId id="612"/>
            <p14:sldId id="616"/>
            <p14:sldId id="613"/>
            <p14:sldId id="763"/>
            <p14:sldId id="869"/>
            <p14:sldId id="765"/>
            <p14:sldId id="766"/>
            <p14:sldId id="780"/>
            <p14:sldId id="617"/>
            <p14:sldId id="611"/>
            <p14:sldId id="870"/>
            <p14:sldId id="871"/>
          </p14:sldIdLst>
        </p14:section>
        <p14:section name="Trees" id="{C4EAF37B-812D-484C-A896-FE1155600990}">
          <p14:sldIdLst>
            <p14:sldId id="263"/>
            <p14:sldId id="618"/>
            <p14:sldId id="777"/>
            <p14:sldId id="778"/>
            <p14:sldId id="779"/>
            <p14:sldId id="872"/>
            <p14:sldId id="873"/>
            <p14:sldId id="784"/>
            <p14:sldId id="785"/>
            <p14:sldId id="881"/>
            <p14:sldId id="882"/>
            <p14:sldId id="786"/>
            <p14:sldId id="883"/>
            <p14:sldId id="787"/>
            <p14:sldId id="884"/>
            <p14:sldId id="788"/>
            <p14:sldId id="885"/>
            <p14:sldId id="789"/>
            <p14:sldId id="790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791"/>
            <p14:sldId id="792"/>
            <p14:sldId id="794"/>
            <p14:sldId id="793"/>
            <p14:sldId id="830"/>
            <p14:sldId id="832"/>
            <p14:sldId id="831"/>
            <p14:sldId id="833"/>
            <p14:sldId id="834"/>
            <p14:sldId id="835"/>
            <p14:sldId id="836"/>
            <p14:sldId id="673"/>
            <p14:sldId id="675"/>
            <p14:sldId id="795"/>
            <p14:sldId id="797"/>
            <p14:sldId id="796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3"/>
            <p14:sldId id="822"/>
            <p14:sldId id="824"/>
            <p14:sldId id="825"/>
            <p14:sldId id="826"/>
            <p14:sldId id="827"/>
            <p14:sldId id="829"/>
            <p14:sldId id="828"/>
            <p14:sldId id="620"/>
            <p14:sldId id="624"/>
            <p14:sldId id="625"/>
            <p14:sldId id="660"/>
            <p14:sldId id="661"/>
            <p14:sldId id="662"/>
            <p14:sldId id="663"/>
            <p14:sldId id="664"/>
          </p14:sldIdLst>
        </p14:section>
        <p14:section name="Heaps" id="{E0F39114-0C2A-49AD-920B-E99CA3511244}">
          <p14:sldIdLst>
            <p14:sldId id="264"/>
            <p14:sldId id="628"/>
            <p14:sldId id="629"/>
            <p14:sldId id="630"/>
            <p14:sldId id="631"/>
            <p14:sldId id="632"/>
            <p14:sldId id="633"/>
            <p14:sldId id="676"/>
            <p14:sldId id="678"/>
            <p14:sldId id="677"/>
            <p14:sldId id="679"/>
          </p14:sldIdLst>
        </p14:section>
        <p14:section name="Further Data Structures" id="{6AB7A5AA-E4DF-486E-B342-434A43B76245}">
          <p14:sldIdLst>
            <p14:sldId id="267"/>
            <p14:sldId id="646"/>
            <p14:sldId id="647"/>
            <p14:sldId id="648"/>
            <p14:sldId id="649"/>
            <p14:sldId id="690"/>
            <p14:sldId id="837"/>
            <p14:sldId id="691"/>
            <p14:sldId id="692"/>
            <p14:sldId id="694"/>
            <p14:sldId id="693"/>
            <p14:sldId id="695"/>
            <p14:sldId id="841"/>
            <p14:sldId id="696"/>
            <p14:sldId id="697"/>
            <p14:sldId id="699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840"/>
            <p14:sldId id="707"/>
            <p14:sldId id="838"/>
            <p14:sldId id="839"/>
            <p14:sldId id="708"/>
            <p14:sldId id="709"/>
            <p14:sldId id="710"/>
            <p14:sldId id="711"/>
            <p14:sldId id="843"/>
            <p14:sldId id="842"/>
            <p14:sldId id="713"/>
            <p14:sldId id="712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6"/>
            <p14:sldId id="724"/>
            <p14:sldId id="725"/>
            <p14:sldId id="650"/>
            <p14:sldId id="651"/>
            <p14:sldId id="727"/>
            <p14:sldId id="729"/>
            <p14:sldId id="728"/>
            <p14:sldId id="730"/>
          </p14:sldIdLst>
        </p14:section>
        <p14:section name="Maps" id="{AEB4F1F3-F281-4754-A0A6-1CB4773FC959}">
          <p14:sldIdLst>
            <p14:sldId id="266"/>
            <p14:sldId id="640"/>
            <p14:sldId id="641"/>
            <p14:sldId id="642"/>
            <p14:sldId id="643"/>
            <p14:sldId id="644"/>
            <p14:sldId id="6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Orta Stil 1 - Vurgu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4C1A8A3-306A-4EB7-A6B1-4F7E0EB9C5D6}" styleName="Orta Stil 3 - Vurgu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3" autoAdjust="0"/>
    <p:restoredTop sz="94628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76735-BEDE-4947-9217-0386C86E0E68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12F1B-9CC4-42A0-B526-E9A1BF63E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317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52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521390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113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838960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187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1389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188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4125318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196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42475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198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423656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200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56882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207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1111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209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60548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255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35331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262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57362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92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264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316881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266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84957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94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69979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97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70815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100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97214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102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65468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109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4125843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110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69847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7172E50-A56E-4C19-99CB-44CF8D37C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300"/>
              <a:t>Queues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F39592C2-A7F3-448B-96A5-1D32818844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B06AEC-CEA2-4E67-85CB-757818389C8A}" type="datetime8">
              <a:rPr lang="en-US" altLang="tr-TR" sz="1300"/>
              <a:pPr eaLnBrk="1" hangingPunct="1"/>
              <a:t>15-Nov-22 12:39 AM</a:t>
            </a:fld>
            <a:endParaRPr lang="en-US" altLang="tr-TR" sz="1300"/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62DAE3CC-0BDC-4245-B8E1-D29581073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03F20A4-3994-4CD4-927D-8FFA88E44870}" type="slidenum">
              <a:rPr lang="en-US" altLang="tr-TR" sz="1300"/>
              <a:pPr eaLnBrk="1" hangingPunct="1"/>
              <a:t>111</a:t>
            </a:fld>
            <a:endParaRPr lang="en-US" altLang="tr-TR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137330D6-5892-4548-A819-94F71CA71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AEA65EBA-8795-461B-A69C-3DE813C126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57507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1527-7951-4293-B536-19F9FF2EA9F6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EA6B5-5832-4423-B7C6-A5889678997A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83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83371F99-8F1E-477D-B946-6081090695F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F681C3C-9903-40D7-9E50-4F7E62E36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D6264184-771C-43B7-ACF7-CC1C8D8FAA6E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B0A473B0-48F5-4B11-AD4E-323107D9FAD8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5D4D2F55-C367-4591-A8CB-E0D1DA25B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C6E9BAF6-F288-4A1F-A35C-7A219EBFC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EE06FFCB-AD8C-4C39-889E-ED6518ECBC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46073CD2-ABBD-4204-B3A4-0292A43E04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BA7F4DB9-498F-438A-9EC1-EE14019301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2624C2FD-43A7-452F-A2E6-D83E7899A0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23944024-2AE4-41F0-879B-1B480C170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7ABCEB86-BC23-431A-8EFA-1C88D50D34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6D6BA070-37DA-41FA-821C-71DDAE908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399619AA-1D13-46DC-8CCB-CEE4DEF05B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B14AC603-4694-4E31-9AFD-8D874AE11D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4E51ACA1-2711-4138-8E3B-C5103511FF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FF3D0E08-70F3-4AAB-A8A0-C5256F9EB9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487664EA-0C7B-488D-B359-145C26CFD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8CC19F7D-7163-43C8-A2D1-FBAD6DD59E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BA0571D1-9031-40CA-85A2-8898D31CA8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1D4F3D55-8FC8-40F2-91AD-E4EF4F8F0D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E0F2C60E-4A9F-4ACF-9607-72C812F68A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ECB43495-E6DB-45E7-9819-16C7089F3F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4EF938F6-63DE-478E-9DC5-D01E44BDC3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F704E6B2-AED9-4B7E-A1EE-9128D1398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B9FC2FE4-6744-4660-A1BC-B65874DF95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CAD53FFF-35FF-4E3C-A86F-B2927746B1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1B0985CA-0B23-431A-81B1-F9F9D87A3F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AA5881C9-246F-42FF-98E0-5781E3F284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E67CDCB3-4DE7-4605-BDF2-4D56277E30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222B6466-5A67-44A7-B855-229DF6529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69F1F09D-9540-4A8F-BFFD-547AE5E7B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AE0E3B29-EDBF-449E-854B-9F20959F0E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9920353C-9944-4039-9B7C-AD067B0EC5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70D8E716-203E-48C2-A074-DCB3E74E28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F7EEC9B5-27F8-4ADA-A40E-39D86A95F9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C64A45F1-03FF-4EA0-B07A-18AF0AD755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A56E85BA-9956-4754-85B5-32475AFF8A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7E957F4E-BEBC-49CA-864E-6FE00E242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0D6CBDD9-AE95-47D1-9305-0FF7BFD035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6C6F5734-7794-4F96-B602-63B27A876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11E55F2F-7043-4032-A6E8-2CEA10332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1703A075-6A6A-49D0-A389-492038356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01BEAF6E-82A7-4D5E-A9D9-A03DCB753E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93CCBD42-8646-4562-8795-4B5B8C1F6C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2AB295CF-5A00-4AD6-9EA5-8FEFEA8CD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C00076A2-3B4E-4D8A-8797-79F4766CBC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1018629A-4341-4F5D-8DD2-15E79D01C6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1868CBCE-F2AE-4B0F-ADDB-8EA6D4BA64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3DB3AF5E-CF93-4A2A-9442-E43A075658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40E765EF-9EE0-47FA-8E9D-B024526C2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3FEA74AD-4192-4926-B833-971D848BE4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A44D3AE7-23D6-4D63-8560-C674F8068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16626CCC-38B9-440E-BCAF-5BCE890898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6CEC7A35-0933-4E5D-A1FC-F1A48BDF81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 dirty="0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8992E685-A5DD-4E6A-8A7D-5D73B381A8C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D183C2DD-32C9-4B81-A570-6A87A26DF12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673A0B7D-D644-49A0-BA9E-9311DC8B161E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230469F2-2155-4D5B-A4EE-B055CC8B3A88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E94D4CC3-F3F1-4065-B5BC-081364A048A3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7481EACD-A91F-4BA3-947E-8B96B1148A55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D6B2A217-2C84-48BC-AA6F-561B5A3BED3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94B8AC3D-C0FB-4CBB-8475-5711388E0C4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4ACCD25F-7B76-4A81-8E53-6DC56CF5636E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359BE2A7-5A8F-4F97-AC20-5B309B84803A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/>
              </a:p>
            </p:txBody>
          </p:sp>
        </p:grpSp>
      </p:grp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9" name="Date Placeholder 78">
            <a:extLst>
              <a:ext uri="{FF2B5EF4-FFF2-40B4-BE49-F238E27FC236}">
                <a16:creationId xmlns:a16="http://schemas.microsoft.com/office/drawing/2014/main" id="{15EDE59C-DD3B-4BC5-96E2-B320BA77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70" name="Slide Number Placeholder 79">
            <a:extLst>
              <a:ext uri="{FF2B5EF4-FFF2-40B4-BE49-F238E27FC236}">
                <a16:creationId xmlns:a16="http://schemas.microsoft.com/office/drawing/2014/main" id="{D9BA73DD-43FF-4B10-A747-DBD27A173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9F110B-D947-46C3-A86C-7F6C3A7B2656}" type="slidenum">
              <a:rPr lang="en-US" altLang="tr-TR"/>
              <a:pPr/>
              <a:t>‹#›</a:t>
            </a:fld>
            <a:endParaRPr lang="en-US" altLang="tr-TR"/>
          </a:p>
        </p:txBody>
      </p:sp>
      <p:sp>
        <p:nvSpPr>
          <p:cNvPr id="71" name="Footer Placeholder 80">
            <a:extLst>
              <a:ext uri="{FF2B5EF4-FFF2-40B4-BE49-F238E27FC236}">
                <a16:creationId xmlns:a16="http://schemas.microsoft.com/office/drawing/2014/main" id="{F4E8968A-3ED8-413D-8BBA-0891D4C119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Programming with Recursion</a:t>
            </a:r>
          </a:p>
        </p:txBody>
      </p:sp>
    </p:spTree>
    <p:extLst>
      <p:ext uri="{BB962C8B-B14F-4D97-AF65-F5344CB8AC3E}">
        <p14:creationId xmlns:p14="http://schemas.microsoft.com/office/powerpoint/2010/main" val="53715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17600" y="19050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4E96A341-2F0F-439B-B80C-096EE25DBD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F3767-583D-4C51-AFF7-721E0FBF6165}" type="datetime8">
              <a:rPr lang="en-US"/>
              <a:pPr>
                <a:defRPr/>
              </a:pPr>
              <a:t>15-Nov-22 12:39 AM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CD855AF0-F6A3-4802-8D48-1C0F7D9473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Red-Black Trees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6CBC8FDE-27AB-4310-A359-B629BC3DC2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260BD9-8D78-4FBD-8937-656612C7AF63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718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0794" y="6459785"/>
            <a:ext cx="2472271" cy="365125"/>
          </a:xfrm>
        </p:spPr>
        <p:txBody>
          <a:bodyPr/>
          <a:lstStyle/>
          <a:p>
            <a:fld id="{358B1527-7951-4293-B536-19F9FF2EA9F6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6735" y="6459785"/>
            <a:ext cx="1312025" cy="365125"/>
          </a:xfrm>
        </p:spPr>
        <p:txBody>
          <a:bodyPr/>
          <a:lstStyle/>
          <a:p>
            <a:fld id="{63FEA6B5-5832-4423-B7C6-A5889678997A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05E75D0-3D51-44F5-87E4-013AEF29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905"/>
          </a:xfrm>
        </p:spPr>
        <p:txBody>
          <a:bodyPr/>
          <a:lstStyle>
            <a:lvl1pPr marL="0" algn="ctr">
              <a:defRPr/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006A03-D69F-4FAD-B39F-23553484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6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FBC94721-FF41-4637-A27A-FCD1168E7F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7DBAC24E-9F7D-497F-9B97-E175230FC1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Analysis of Algorithms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BCCE1F7C-7465-4A2F-BDC9-B3EFE58457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AE417C-8948-4686-8903-AB3C00C7F739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94925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B5980396-8CF5-4B23-8EBF-222B396FDB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65787988-B447-4996-8736-86B951D79D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Analysis of Algorithms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0E5B8C26-3CA8-4B5D-BE29-6836620571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95EB8C-A67D-4EDE-A153-3855EAAC24BF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9293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516D8716-1A38-4B68-805B-2EE0CF980A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F9EC0AA2-C743-4CCD-B4B3-C1823F05A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Analysis of Algorithms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32D2825B-8797-4BA5-B7DA-C17BF786FF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8278D8-5B17-420A-BC88-EA8BC97B4131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40227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>
            <a:extLst>
              <a:ext uri="{FF2B5EF4-FFF2-40B4-BE49-F238E27FC236}">
                <a16:creationId xmlns:a16="http://schemas.microsoft.com/office/drawing/2014/main" id="{12ECEEDC-AA45-410E-9169-44390A8DE7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3" name="Rectangle 66">
            <a:extLst>
              <a:ext uri="{FF2B5EF4-FFF2-40B4-BE49-F238E27FC236}">
                <a16:creationId xmlns:a16="http://schemas.microsoft.com/office/drawing/2014/main" id="{B5F58778-1C77-43E3-B3C4-71A2CFFF0A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Analysis of Algorithms</a:t>
            </a:r>
          </a:p>
        </p:txBody>
      </p:sp>
      <p:sp>
        <p:nvSpPr>
          <p:cNvPr id="4" name="Rectangle 67">
            <a:extLst>
              <a:ext uri="{FF2B5EF4-FFF2-40B4-BE49-F238E27FC236}">
                <a16:creationId xmlns:a16="http://schemas.microsoft.com/office/drawing/2014/main" id="{24C9B4BC-FA26-4E11-8E29-7FE94DBEC0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861EF6-2641-4069-ADA3-2EFB49EB79E3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92861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>
            <a:extLst>
              <a:ext uri="{FF2B5EF4-FFF2-40B4-BE49-F238E27FC236}">
                <a16:creationId xmlns:a16="http://schemas.microsoft.com/office/drawing/2014/main" id="{A05F36D5-2E41-4C4A-93C7-5194A5DE1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023DA315-F638-4218-81E5-FBAE3A570B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Heaps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592A2887-D87F-43E3-BBEA-5C94AEC2D6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462420-9C29-4153-975C-B5DD45F3825F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4137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00800" y="19050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00800" y="40386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5">
            <a:extLst>
              <a:ext uri="{FF2B5EF4-FFF2-40B4-BE49-F238E27FC236}">
                <a16:creationId xmlns:a16="http://schemas.microsoft.com/office/drawing/2014/main" id="{0A426F1B-8F51-4021-B760-AFBD749E5A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7" name="Rectangle 66">
            <a:extLst>
              <a:ext uri="{FF2B5EF4-FFF2-40B4-BE49-F238E27FC236}">
                <a16:creationId xmlns:a16="http://schemas.microsoft.com/office/drawing/2014/main" id="{B3A9FB7C-3A2E-4FA6-92B8-CF5A1F760C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Using Recursion</a:t>
            </a:r>
          </a:p>
        </p:txBody>
      </p:sp>
      <p:sp>
        <p:nvSpPr>
          <p:cNvPr id="8" name="Rectangle 67">
            <a:extLst>
              <a:ext uri="{FF2B5EF4-FFF2-40B4-BE49-F238E27FC236}">
                <a16:creationId xmlns:a16="http://schemas.microsoft.com/office/drawing/2014/main" id="{93C8A2CA-E5E9-4EE9-A29D-E883E5D787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7924C-DBFB-4DC7-91FA-CF612AFDC844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244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050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600" y="40386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EA35B3ED-9DE2-485A-B933-A0AD148CBB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2010 Goodrich, Tamassia</a:t>
            </a:r>
            <a:endParaRPr lang="en-US" dirty="0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74B63F21-ECCE-4161-B1F4-C541736FA9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Using Recursion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5956B230-842E-42A7-B169-A4C1A751D2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4784DB-2FF4-4EC3-81E8-5A09AF1B59D2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279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58B1527-7951-4293-B536-19F9FF2EA9F6}" type="datetimeFigureOut">
              <a:rPr lang="tr-TR" smtClean="0"/>
              <a:t>15.11.2022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FEA6B5-5832-4423-B7C6-A5889678997A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3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gingdottie.blogspot.com/2010/08/allentown-well-were-living-here-with_10.html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49493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wer_of_Hanoi" TargetMode="External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81825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hugovk/8192259029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objects/books/magnifying-glass-dictionary-document-paper-book-text" TargetMode="Externa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heap-wood-france-cup-sawn-trees-364875/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888527" TargetMode="Externa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agilefaqs.com/2009/10/26/goodbye-simplicity-im-object-obsessed/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okipedia.com/wiki/Item:Bingo_Wheel_(New_Horizons)" TargetMode="Externa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he_Walk_(2015_film)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fi.stackexchange.com/questions/132328/how-can-colossus-be-dented" TargetMode="Externa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.m.wikipedia.org/wiki/Dosya:Viagens_de_Gulliver_008.jpg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oking.stackexchange.com/questions/6667/the-secret-to-hash-browns-home-fries-breakfast-potatoes" TargetMode="Externa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eenecheela.in/2014/06/20/bannada-bucket/" TargetMode="Externa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Piri_reis_world_map_01.jpg" TargetMode="Externa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ickr.com/photos/rabiem/8599448667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Voters_standing_in_a_queue_to_cast_their_votes,_at_a_polling_booth,_during_the_7th_Phase_of_General_Elections-2014,_in_Surat,_Gujarat_on_April_30,_2014.jpg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xfuel.com/en/free-photo-qskha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kist.com/search?q=shout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072DC50-FABE-4ADE-970F-A64201E18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7200" dirty="0"/>
              <a:t>BLG223E Data </a:t>
            </a:r>
            <a:r>
              <a:rPr lang="tr-TR" sz="7200" dirty="0" err="1"/>
              <a:t>Structures</a:t>
            </a:r>
            <a:endParaRPr lang="tr-TR" sz="72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0C86C45-1747-4707-B74C-E33CE2946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202</a:t>
            </a:r>
            <a:r>
              <a:rPr lang="en-US" dirty="0"/>
              <a:t>2</a:t>
            </a:r>
            <a:r>
              <a:rPr lang="tr-TR" dirty="0"/>
              <a:t> – 202</a:t>
            </a:r>
            <a:r>
              <a:rPr lang="en-US" dirty="0"/>
              <a:t>3</a:t>
            </a:r>
            <a:r>
              <a:rPr lang="tr-TR" dirty="0"/>
              <a:t> FALL TERM</a:t>
            </a:r>
          </a:p>
        </p:txBody>
      </p:sp>
    </p:spTree>
    <p:extLst>
      <p:ext uri="{BB962C8B-B14F-4D97-AF65-F5344CB8AC3E}">
        <p14:creationId xmlns:p14="http://schemas.microsoft.com/office/powerpoint/2010/main" val="93523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81C3CD-6460-4A30-8D62-3BDBA8764D6B}"/>
              </a:ext>
            </a:extLst>
          </p:cNvPr>
          <p:cNvSpPr/>
          <p:nvPr/>
        </p:nvSpPr>
        <p:spPr>
          <a:xfrm>
            <a:off x="4003829" y="909007"/>
            <a:ext cx="4279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MSS12"/>
              </a:rPr>
              <a:t>Fundamental Types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747AC-6814-4758-B530-1E74B62E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70" y="1897912"/>
            <a:ext cx="7838983" cy="32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30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100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Tail</a:t>
            </a:r>
            <a:r>
              <a:rPr lang="tr-TR" dirty="0"/>
              <a:t> </a:t>
            </a:r>
            <a:r>
              <a:rPr lang="tr-TR" dirty="0" err="1"/>
              <a:t>Recursion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C24A69A-BCFE-42D5-885E-238E9AAC2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20615" y="1882846"/>
            <a:ext cx="4550769" cy="30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74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101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Tail</a:t>
            </a:r>
            <a:r>
              <a:rPr lang="tr-TR" dirty="0"/>
              <a:t> </a:t>
            </a:r>
            <a:r>
              <a:rPr lang="tr-TR" dirty="0" err="1"/>
              <a:t>Recursion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Recursion</a:t>
            </a:r>
            <a:r>
              <a:rPr lang="tr-TR" sz="2400" dirty="0"/>
              <a:t> </a:t>
            </a:r>
            <a:r>
              <a:rPr lang="tr-TR" sz="2400" dirty="0" err="1"/>
              <a:t>vs</a:t>
            </a:r>
            <a:r>
              <a:rPr lang="tr-TR" sz="2400" dirty="0"/>
              <a:t> </a:t>
            </a:r>
            <a:r>
              <a:rPr lang="tr-TR" sz="2400" dirty="0" err="1"/>
              <a:t>Iteration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Recursion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Stacks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Tail</a:t>
            </a:r>
            <a:r>
              <a:rPr lang="tr-TR" sz="2400" dirty="0"/>
              <a:t> </a:t>
            </a:r>
            <a:r>
              <a:rPr lang="tr-TR" sz="2400" dirty="0" err="1"/>
              <a:t>recursion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Binary</a:t>
            </a:r>
            <a:r>
              <a:rPr lang="tr-TR" sz="2400" dirty="0"/>
              <a:t> </a:t>
            </a:r>
            <a:r>
              <a:rPr lang="tr-TR" sz="2400" dirty="0" err="1"/>
              <a:t>recursion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1712157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102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Recursion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AE940BB-A9F1-406C-BF13-03FF4070E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67012" y="1952625"/>
            <a:ext cx="6657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D99D9-46B5-4C81-AFD7-A842E64F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98" y="1641629"/>
            <a:ext cx="3171825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10AF74-FFDE-4C07-8A5B-F14C690A831B}"/>
              </a:ext>
            </a:extLst>
          </p:cNvPr>
          <p:cNvSpPr/>
          <p:nvPr/>
        </p:nvSpPr>
        <p:spPr>
          <a:xfrm>
            <a:off x="4425820" y="226904"/>
            <a:ext cx="2018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MSSBX10"/>
              </a:rPr>
              <a:t>Recursion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A5C75-6A3D-4FFE-8403-2E8899FB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98" y="2675739"/>
            <a:ext cx="3159222" cy="387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2BA00-F07D-4E24-9E2D-B060319C3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46" y="3448542"/>
            <a:ext cx="3133725" cy="56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E23A5-D9C3-42F1-B1AF-50CD49AB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30" y="4240059"/>
            <a:ext cx="4505325" cy="73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50BA7-A5BE-46B6-A861-57A754D3B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507" y="1544484"/>
            <a:ext cx="4219575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0C1E7-8088-4B9C-8897-D3020ACCBD8A}"/>
              </a:ext>
            </a:extLst>
          </p:cNvPr>
          <p:cNvSpPr txBox="1"/>
          <p:nvPr/>
        </p:nvSpPr>
        <p:spPr>
          <a:xfrm>
            <a:off x="2947386" y="5379868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</p:spTree>
    <p:extLst>
      <p:ext uri="{BB962C8B-B14F-4D97-AF65-F5344CB8AC3E}">
        <p14:creationId xmlns:p14="http://schemas.microsoft.com/office/powerpoint/2010/main" val="1988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A39A7-ED99-4A92-A82A-E7C9C7DE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38" y="986069"/>
            <a:ext cx="4800600" cy="1352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AA0FA4-272B-407E-AA79-EAD35593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538" y="3348034"/>
            <a:ext cx="4505325" cy="1552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E89AF-626E-4D1B-9F4E-1F54EA31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1" y="456923"/>
            <a:ext cx="5048250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127AC-C233-4897-818E-F0048FCC8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69" y="2652710"/>
            <a:ext cx="5133975" cy="2943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60BD8-4A71-45FB-88DF-5F9E5DCADC72}"/>
              </a:ext>
            </a:extLst>
          </p:cNvPr>
          <p:cNvSpPr txBox="1"/>
          <p:nvPr/>
        </p:nvSpPr>
        <p:spPr>
          <a:xfrm>
            <a:off x="1651246" y="5726097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83422-B648-44F3-B634-CDAA59B5E609}"/>
              </a:ext>
            </a:extLst>
          </p:cNvPr>
          <p:cNvSpPr txBox="1"/>
          <p:nvPr/>
        </p:nvSpPr>
        <p:spPr>
          <a:xfrm>
            <a:off x="7803471" y="5502599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</p:spTree>
    <p:extLst>
      <p:ext uri="{BB962C8B-B14F-4D97-AF65-F5344CB8AC3E}">
        <p14:creationId xmlns:p14="http://schemas.microsoft.com/office/powerpoint/2010/main" val="4038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5A5ED9-6910-4F7B-A873-11048FDE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3" y="1968484"/>
            <a:ext cx="4781550" cy="157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E76E8-C768-4F42-8627-1BFA6D2D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97" y="2011346"/>
            <a:ext cx="4762500" cy="148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92B44E-423A-4E9A-88F3-A12BEE424717}"/>
              </a:ext>
            </a:extLst>
          </p:cNvPr>
          <p:cNvSpPr/>
          <p:nvPr/>
        </p:nvSpPr>
        <p:spPr>
          <a:xfrm>
            <a:off x="4939211" y="341336"/>
            <a:ext cx="1466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Tail Recursion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B15EE-3CFD-49DE-96AD-38B96A7C7556}"/>
              </a:ext>
            </a:extLst>
          </p:cNvPr>
          <p:cNvSpPr txBox="1"/>
          <p:nvPr/>
        </p:nvSpPr>
        <p:spPr>
          <a:xfrm>
            <a:off x="1162974" y="4722921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E47DB-E300-4FE3-BB19-BD8EC8B1E4D9}"/>
              </a:ext>
            </a:extLst>
          </p:cNvPr>
          <p:cNvSpPr txBox="1"/>
          <p:nvPr/>
        </p:nvSpPr>
        <p:spPr>
          <a:xfrm>
            <a:off x="6667130" y="4538255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</p:spTree>
    <p:extLst>
      <p:ext uri="{BB962C8B-B14F-4D97-AF65-F5344CB8AC3E}">
        <p14:creationId xmlns:p14="http://schemas.microsoft.com/office/powerpoint/2010/main" val="34959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B8A10-ABC1-4717-B89A-B39E2260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4" y="1162882"/>
            <a:ext cx="1962150" cy="5905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829D03-08AD-48B5-B345-D8154D8F5425}"/>
              </a:ext>
            </a:extLst>
          </p:cNvPr>
          <p:cNvSpPr/>
          <p:nvPr/>
        </p:nvSpPr>
        <p:spPr>
          <a:xfrm>
            <a:off x="3888250" y="181537"/>
            <a:ext cx="3066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Computing Fibonacci Numbers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A129A-2D49-4B9C-B17F-B0C1BC71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73" y="2202124"/>
            <a:ext cx="4924425" cy="1619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F4D8B-0720-46BD-8950-06433217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44" y="3968180"/>
            <a:ext cx="2524125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ECB93B-57A2-40BB-AEB3-00897316F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97224"/>
            <a:ext cx="4895850" cy="1914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B727C-619D-4EBF-83E0-C72CEBBD565F}"/>
              </a:ext>
            </a:extLst>
          </p:cNvPr>
          <p:cNvSpPr txBox="1"/>
          <p:nvPr/>
        </p:nvSpPr>
        <p:spPr>
          <a:xfrm>
            <a:off x="3595456" y="4797926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D7A32-3EFC-4891-9C0D-2D3FA666E140}"/>
              </a:ext>
            </a:extLst>
          </p:cNvPr>
          <p:cNvSpPr txBox="1"/>
          <p:nvPr/>
        </p:nvSpPr>
        <p:spPr>
          <a:xfrm>
            <a:off x="7608162" y="3429000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O(n)</a:t>
            </a:r>
          </a:p>
        </p:txBody>
      </p:sp>
    </p:spTree>
    <p:extLst>
      <p:ext uri="{BB962C8B-B14F-4D97-AF65-F5344CB8AC3E}">
        <p14:creationId xmlns:p14="http://schemas.microsoft.com/office/powerpoint/2010/main" val="41037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748EA-AF8C-4829-98CF-3C53EE9D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1" y="976035"/>
            <a:ext cx="4791075" cy="73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982161-2992-42B2-B9B8-6DF625E7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1" y="1789729"/>
            <a:ext cx="2990850" cy="561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A4B28-6557-4620-A183-045BA5F2A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1" y="2431973"/>
            <a:ext cx="341947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8A868-47E7-4B6B-8F08-6F1BDE407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11" y="3125911"/>
            <a:ext cx="3248025" cy="75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D9FC5-29D4-41B6-A7E3-905A03886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60423"/>
            <a:ext cx="5162550" cy="266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D1B778-7870-46FB-B13E-1722C6166020}"/>
              </a:ext>
            </a:extLst>
          </p:cNvPr>
          <p:cNvSpPr txBox="1"/>
          <p:nvPr/>
        </p:nvSpPr>
        <p:spPr>
          <a:xfrm>
            <a:off x="1180729" y="4684158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8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108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Towers</a:t>
            </a:r>
            <a:r>
              <a:rPr lang="tr-TR" dirty="0"/>
              <a:t> of Hanoi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8906"/>
            <a:ext cx="7430609" cy="4279036"/>
          </a:xfrm>
        </p:spPr>
        <p:txBody>
          <a:bodyPr>
            <a:normAutofit/>
          </a:bodyPr>
          <a:lstStyle/>
          <a:p>
            <a:r>
              <a:rPr lang="en-US" dirty="0"/>
              <a:t>The objective of the puzzle is to move the entire stack to the last rod, obeying the following rules: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Only one disk may be moved at a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move consists of taking the upper disk from one of the stacks and placing it on top of another stack or on an empty rod.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disk may be placed on top of a disk that is smaller than it.</a:t>
            </a:r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https://www.transum.org/Maths/Investigation/Tower_Of_Hanoi/</a:t>
            </a:r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  <p:pic>
        <p:nvPicPr>
          <p:cNvPr id="5" name="Resim 2">
            <a:extLst>
              <a:ext uri="{FF2B5EF4-FFF2-40B4-BE49-F238E27FC236}">
                <a16:creationId xmlns:a16="http://schemas.microsoft.com/office/drawing/2014/main" id="{E182066F-4B61-4466-AFB4-BD3EAC9CE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1977" y="2525698"/>
            <a:ext cx="4456884" cy="19610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215F4-CD06-49BD-862D-10F018A81E9E}"/>
              </a:ext>
            </a:extLst>
          </p:cNvPr>
          <p:cNvSpPr/>
          <p:nvPr/>
        </p:nvSpPr>
        <p:spPr>
          <a:xfrm>
            <a:off x="1210322" y="5268929"/>
            <a:ext cx="9318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minimal number of moves required to solve a Tower of Hanoi puzzle is 2</a:t>
            </a:r>
            <a:r>
              <a:rPr lang="en-US" i="1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− 1, where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is the number of disks.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109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Towers</a:t>
            </a:r>
            <a:r>
              <a:rPr lang="tr-TR" dirty="0"/>
              <a:t> of Hanoi</a:t>
            </a:r>
            <a:endParaRPr lang="en-US" alt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23371-1BDC-4292-893B-5852728DB3B7}"/>
              </a:ext>
            </a:extLst>
          </p:cNvPr>
          <p:cNvSpPr/>
          <p:nvPr/>
        </p:nvSpPr>
        <p:spPr>
          <a:xfrm>
            <a:off x="970624" y="1230462"/>
            <a:ext cx="81112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For an even number of disks: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A and B (in either direction),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A and C (in either direction),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B and C (in either direction),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repeat until complete.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For an odd number of disks: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A and C (in either direction),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A and B (in either direction),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make the legal move between pegs B and C (in either direction),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repeat until complete.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 each case, a total of 2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− 1 moves are made.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91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02C812-6C7F-41EF-864B-698C2657D198}"/>
              </a:ext>
            </a:extLst>
          </p:cNvPr>
          <p:cNvSpPr/>
          <p:nvPr/>
        </p:nvSpPr>
        <p:spPr>
          <a:xfrm>
            <a:off x="2048106" y="1255735"/>
            <a:ext cx="2257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Integers and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BF66-34A5-485B-848C-36531039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96" y="1909762"/>
            <a:ext cx="4914900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987F9-2E8C-497C-96F4-167D4964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21" y="2999912"/>
            <a:ext cx="489585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5F77C-F7D1-4C17-844F-96E9E566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406" y="2732334"/>
            <a:ext cx="48768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761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110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Towers</a:t>
            </a:r>
            <a:r>
              <a:rPr lang="tr-TR" dirty="0"/>
              <a:t> of Hanoi</a:t>
            </a:r>
            <a:endParaRPr lang="en-US" altLang="tr-T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328B7E-B0D2-4FAC-AEA2-76E644FC02D2}"/>
              </a:ext>
            </a:extLst>
          </p:cNvPr>
          <p:cNvSpPr/>
          <p:nvPr/>
        </p:nvSpPr>
        <p:spPr>
          <a:xfrm>
            <a:off x="1145220" y="1518406"/>
            <a:ext cx="896644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Move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− 1 disks from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to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spare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peg, by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the same general solving procedure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 Rules are not violated, by assumption. This leaves the disk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as a top disk on the source peg.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Move the disk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from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source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to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target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peg, which is guaranteed to be a valid move, by the assumptions —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a simple step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Move the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− 1 disks that we have just placed on the spare, from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spare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to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target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peg by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the same general solving procedure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so they are placed on top of the disk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without violating the rules.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base case is to move </a:t>
            </a:r>
            <a:r>
              <a:rPr lang="en-US" i="1" dirty="0">
                <a:solidFill>
                  <a:srgbClr val="202122"/>
                </a:solidFill>
                <a:latin typeface="Arial" panose="020B0604020202020204" pitchFamily="34" charset="0"/>
              </a:rPr>
              <a:t>0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disks (in steps 1 and 3), that is, do nothing – which obviously doesn't violate the rules.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BAC23-A456-4AEE-BE6F-C9C8C0FD4E4E}"/>
              </a:ext>
            </a:extLst>
          </p:cNvPr>
          <p:cNvSpPr txBox="1"/>
          <p:nvPr/>
        </p:nvSpPr>
        <p:spPr>
          <a:xfrm>
            <a:off x="3178206" y="5696466"/>
            <a:ext cx="349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83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111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Towers</a:t>
            </a:r>
            <a:r>
              <a:rPr lang="tr-TR" dirty="0"/>
              <a:t> of Hanoi</a:t>
            </a:r>
            <a:endParaRPr lang="en-US" altLang="tr-T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59E45-241F-482A-84A9-53064347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261" y="1130067"/>
            <a:ext cx="3290380" cy="4920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A1532E-AD6C-4322-9DA9-7B862D76079B}"/>
              </a:ext>
            </a:extLst>
          </p:cNvPr>
          <p:cNvSpPr/>
          <p:nvPr/>
        </p:nvSpPr>
        <p:spPr>
          <a:xfrm>
            <a:off x="407038" y="2827084"/>
            <a:ext cx="5625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https://www.mathsisfun.com/games/towerofhanoi.html</a:t>
            </a:r>
          </a:p>
        </p:txBody>
      </p:sp>
    </p:spTree>
    <p:extLst>
      <p:ext uri="{BB962C8B-B14F-4D97-AF65-F5344CB8AC3E}">
        <p14:creationId xmlns:p14="http://schemas.microsoft.com/office/powerpoint/2010/main" val="26942175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TREES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5.1. Tree </a:t>
            </a:r>
            <a:r>
              <a:rPr lang="tr-TR" sz="2800" dirty="0" err="1"/>
              <a:t>abstract</a:t>
            </a:r>
            <a:r>
              <a:rPr lang="tr-TR" sz="2800" dirty="0"/>
              <a:t> </a:t>
            </a:r>
            <a:r>
              <a:rPr lang="en-US" sz="2800" dirty="0"/>
              <a:t>data structure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7.1)</a:t>
            </a:r>
            <a:endParaRPr lang="en-US" sz="2800" dirty="0"/>
          </a:p>
          <a:p>
            <a:r>
              <a:rPr lang="en-US" sz="2800" dirty="0"/>
              <a:t>5.2. Binary search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10.1)</a:t>
            </a:r>
            <a:endParaRPr lang="en-US" sz="2800" dirty="0"/>
          </a:p>
          <a:p>
            <a:r>
              <a:rPr lang="en-US" sz="2800" dirty="0"/>
              <a:t>5.3. Tree traversal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7.2)</a:t>
            </a:r>
            <a:endParaRPr lang="en-US" sz="2800" dirty="0"/>
          </a:p>
          <a:p>
            <a:r>
              <a:rPr lang="en-US" sz="2800" dirty="0"/>
              <a:t>5.4. Tries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12.5)</a:t>
            </a:r>
          </a:p>
        </p:txBody>
      </p:sp>
    </p:spTree>
    <p:extLst>
      <p:ext uri="{BB962C8B-B14F-4D97-AF65-F5344CB8AC3E}">
        <p14:creationId xmlns:p14="http://schemas.microsoft.com/office/powerpoint/2010/main" val="4214831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113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Tree</a:t>
            </a:r>
            <a:r>
              <a:rPr lang="tr-TR" dirty="0"/>
              <a:t> ADT</a:t>
            </a:r>
            <a:endParaRPr lang="en-US" alt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AF33055-330B-4079-A23B-E157778D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17117" y="1797369"/>
            <a:ext cx="4158685" cy="38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915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4DF1B-E7BB-4B6B-AE62-E904F4F4D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903" y="643631"/>
            <a:ext cx="6407643" cy="47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437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D00D4-A749-4588-9DC5-F3F9C322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06" y="1345105"/>
            <a:ext cx="5429250" cy="3457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3ACB9-8073-4D60-A070-981D91C5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56" y="2297745"/>
            <a:ext cx="5381625" cy="895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B2CF50-982D-4197-9239-A3875CDD7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87" y="3264856"/>
            <a:ext cx="54673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0AE20E-8DE8-490B-BEC3-76534D55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1" y="1088162"/>
            <a:ext cx="4839635" cy="3670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D800D1-2064-420D-9D6B-1DC3AD5B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90" y="1088162"/>
            <a:ext cx="5543550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AD20F-C26D-4D7E-B8D8-23D6A23BD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65" y="3221670"/>
            <a:ext cx="5476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9F212-F171-4223-893B-B4E2F09B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47" y="1789070"/>
            <a:ext cx="7445647" cy="180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9DE38-968A-41AF-BD47-1E2DBBA0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64" y="4164180"/>
            <a:ext cx="6445943" cy="1563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74B8FA-B529-411B-890C-994D751A844C}"/>
              </a:ext>
            </a:extLst>
          </p:cNvPr>
          <p:cNvSpPr/>
          <p:nvPr/>
        </p:nvSpPr>
        <p:spPr>
          <a:xfrm>
            <a:off x="4685927" y="805933"/>
            <a:ext cx="2312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MSS12"/>
              </a:rPr>
              <a:t>Tree Functions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23587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4C71B0-612D-44C8-BB2F-A689375A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18" y="2481262"/>
            <a:ext cx="4838700" cy="1895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E269E-042F-4227-84CD-E86CC487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24" y="2357437"/>
            <a:ext cx="4791075" cy="2019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6D0635-F323-429E-AE67-EA436CCB3B79}"/>
              </a:ext>
            </a:extLst>
          </p:cNvPr>
          <p:cNvSpPr/>
          <p:nvPr/>
        </p:nvSpPr>
        <p:spPr>
          <a:xfrm>
            <a:off x="4434615" y="453008"/>
            <a:ext cx="3322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Times-Roman"/>
              </a:rPr>
              <a:t>C++ </a:t>
            </a:r>
            <a:r>
              <a:rPr lang="en-US" sz="3200" dirty="0">
                <a:solidFill>
                  <a:srgbClr val="0000FF"/>
                </a:solidFill>
                <a:latin typeface="CMSS12"/>
              </a:rPr>
              <a:t>Tree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80590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4C10E-4DDA-42B3-961B-25C4ACDC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22" y="1535375"/>
            <a:ext cx="5543550" cy="2952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E911B-810F-4324-9BE7-C3DBB2F75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15" y="2038073"/>
            <a:ext cx="54102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2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12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tr-TR" dirty="0" err="1"/>
              <a:t>Pointers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8B1577-D5D7-4817-843B-0C175547F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Organization</a:t>
            </a:r>
            <a:r>
              <a:rPr lang="tr-TR" sz="2400" dirty="0"/>
              <a:t> of </a:t>
            </a:r>
            <a:r>
              <a:rPr lang="tr-TR" sz="2400" dirty="0" err="1"/>
              <a:t>computer</a:t>
            </a:r>
            <a:r>
              <a:rPr lang="tr-TR" sz="2400" dirty="0"/>
              <a:t> </a:t>
            </a:r>
            <a:r>
              <a:rPr lang="tr-TR" sz="2400" dirty="0" err="1"/>
              <a:t>memory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Concept</a:t>
            </a:r>
            <a:r>
              <a:rPr lang="tr-TR" sz="2400" dirty="0"/>
              <a:t> of a </a:t>
            </a:r>
            <a:r>
              <a:rPr lang="tr-TR" sz="2400" dirty="0" err="1"/>
              <a:t>pointer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Pointer</a:t>
            </a:r>
            <a:r>
              <a:rPr lang="tr-TR" sz="2400" dirty="0"/>
              <a:t> </a:t>
            </a:r>
            <a:r>
              <a:rPr lang="tr-TR" sz="2400" dirty="0" err="1"/>
              <a:t>types</a:t>
            </a:r>
            <a:r>
              <a:rPr lang="tr-TR" sz="2400" dirty="0"/>
              <a:t>: var* </a:t>
            </a:r>
            <a:r>
              <a:rPr lang="tr-TR" sz="2400" dirty="0" err="1"/>
              <a:t>and</a:t>
            </a:r>
            <a:r>
              <a:rPr lang="tr-TR" sz="2400" dirty="0"/>
              <a:t> var&amp;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Pointer</a:t>
            </a:r>
            <a:r>
              <a:rPr lang="tr-TR" sz="2400" dirty="0"/>
              <a:t> </a:t>
            </a:r>
            <a:r>
              <a:rPr lang="tr-TR" sz="2400" dirty="0" err="1"/>
              <a:t>operators</a:t>
            </a:r>
            <a:r>
              <a:rPr lang="tr-TR" sz="2400" dirty="0"/>
              <a:t>, </a:t>
            </a:r>
            <a:r>
              <a:rPr lang="tr-TR" sz="2400" dirty="0" err="1"/>
              <a:t>referencing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dereferencing</a:t>
            </a:r>
            <a:r>
              <a:rPr lang="tr-TR" sz="2400" dirty="0"/>
              <a:t>: * </a:t>
            </a:r>
            <a:r>
              <a:rPr lang="tr-TR" sz="2400" dirty="0" err="1"/>
              <a:t>and</a:t>
            </a:r>
            <a:r>
              <a:rPr lang="tr-TR" sz="2400" dirty="0"/>
              <a:t> &amp;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Pointer</a:t>
            </a:r>
            <a:r>
              <a:rPr lang="tr-TR" sz="2400" dirty="0"/>
              <a:t> </a:t>
            </a:r>
            <a:r>
              <a:rPr lang="tr-TR" sz="2400" dirty="0" err="1"/>
              <a:t>initialization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Pointer</a:t>
            </a:r>
            <a:r>
              <a:rPr lang="tr-TR" sz="2400" dirty="0"/>
              <a:t> </a:t>
            </a:r>
            <a:r>
              <a:rPr lang="tr-TR" sz="2400" dirty="0" err="1"/>
              <a:t>assignment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Pointer</a:t>
            </a:r>
            <a:r>
              <a:rPr lang="tr-TR" sz="2400" dirty="0"/>
              <a:t> </a:t>
            </a:r>
            <a:r>
              <a:rPr lang="tr-TR" sz="2400" dirty="0" err="1"/>
              <a:t>arithmetic</a:t>
            </a:r>
            <a:endParaRPr lang="en-US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5304532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58369-A2CD-4537-B2C8-E2A6853B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4" y="2284023"/>
            <a:ext cx="4905375" cy="120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EE096-A160-4D85-8C30-4495E0DD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63" y="2284023"/>
            <a:ext cx="48482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2CA1A-090D-4FE0-B652-235308F8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422888"/>
            <a:ext cx="487680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0E0FC-D95F-4DE9-A960-96C85A7B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367"/>
            <a:ext cx="4991100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06C88-6FC1-4395-B7E4-0801D4235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22975"/>
            <a:ext cx="46101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2CA1A-090D-4FE0-B652-235308F8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422888"/>
            <a:ext cx="4876800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70FB4-ECA5-40BB-8530-627B10C9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400"/>
            <a:ext cx="4905375" cy="1990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A8A91-2666-4D61-8F29-95C0B6AF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74" y="3912326"/>
            <a:ext cx="45720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86643-E94B-4909-BFEA-30994800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45" y="1523221"/>
            <a:ext cx="489585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0135EC-02E8-4EB2-AC85-F9D127AB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655" y="1153184"/>
            <a:ext cx="4876800" cy="2390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9DC12-6949-42B7-9CF9-AB64BD9C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12" y="3866491"/>
            <a:ext cx="48958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B9FCB-DB6E-4224-B941-D41174A8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27" y="714626"/>
            <a:ext cx="449580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51DE-7382-4B6F-9CD2-9A299B4E9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4" y="3593432"/>
            <a:ext cx="492442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8FC50-A6C1-4237-8495-964DC493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7" y="546183"/>
            <a:ext cx="4784936" cy="30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4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22F3EE-C194-40B2-B3BC-5B897691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0" y="1267379"/>
            <a:ext cx="4953000" cy="1400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4BACCA-B52C-40D9-B8E9-07D2413E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02" y="1967467"/>
            <a:ext cx="4733925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DE02E-6246-4360-97B4-E1BE692A9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0" y="3429000"/>
            <a:ext cx="4857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540C7-5420-4941-8B45-119C573F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26" y="2021584"/>
            <a:ext cx="5629664" cy="2814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4F5211-0DED-411C-8BF4-FD223028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7" y="1019466"/>
            <a:ext cx="4867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36B77E-A3CC-49B9-937C-C845816B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" y="2398266"/>
            <a:ext cx="5594721" cy="1595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9ECB08-C2F5-4292-AB45-B8D71676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8" y="1574151"/>
            <a:ext cx="4692028" cy="3848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B1CD2-900E-4D82-A2BF-29B4F23B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4" y="4508402"/>
            <a:ext cx="48101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D458B-2321-4090-93F0-0D849F89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20" y="376820"/>
            <a:ext cx="4267200" cy="147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38E46-4ADD-4467-AACD-5450340C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6820"/>
            <a:ext cx="4962525" cy="1971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0A9CF-3ACC-4E7C-8412-E42557C7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00" y="3290257"/>
            <a:ext cx="5494749" cy="24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16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6CB19-F932-4E23-A3F1-E6C07D77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6" y="1100646"/>
            <a:ext cx="4857750" cy="163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45DA7-E66D-493B-8BDA-34EFDD5D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89" y="2738946"/>
            <a:ext cx="2324100" cy="847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D4EB2D-FF24-45C9-844D-EA720237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131" y="894887"/>
            <a:ext cx="41910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569D2F-3A5C-4AF9-9A49-A07E0E087722}"/>
              </a:ext>
            </a:extLst>
          </p:cNvPr>
          <p:cNvSpPr/>
          <p:nvPr/>
        </p:nvSpPr>
        <p:spPr>
          <a:xfrm>
            <a:off x="2171902" y="1170826"/>
            <a:ext cx="1204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MSS12"/>
              </a:rPr>
              <a:t>Pointers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4FAD1-CF0E-4170-9F2D-38A089B0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5" y="1585282"/>
            <a:ext cx="4792089" cy="1597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784DC0-CD27-412F-B955-98BA37CE0828}"/>
              </a:ext>
            </a:extLst>
          </p:cNvPr>
          <p:cNvSpPr/>
          <p:nvPr/>
        </p:nvSpPr>
        <p:spPr>
          <a:xfrm>
            <a:off x="7920825" y="1140049"/>
            <a:ext cx="1100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MSS12"/>
              </a:rPr>
              <a:t>Arrays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18892-2B7D-4F91-9D3E-51B9CFBC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183" y="1688300"/>
            <a:ext cx="5774387" cy="141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AD877-0711-465D-888D-C0E95F15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57" y="3378630"/>
            <a:ext cx="6108728" cy="25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7C76B-277D-4354-A420-E754F784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8" y="342990"/>
            <a:ext cx="4924425" cy="2562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D3D0D-E31F-41F3-8F8A-75E6AAF1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78" y="1002759"/>
            <a:ext cx="4838700" cy="3343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963B7-03CE-4357-B348-8F251511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66" y="3773055"/>
            <a:ext cx="51244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E7345-BCAA-46D6-A2A3-70AF3574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7" y="682495"/>
            <a:ext cx="4791075" cy="1533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7A898F-F36E-401B-BA1A-74069BCB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" y="2470280"/>
            <a:ext cx="5048250" cy="3705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EF25AB-80AC-4C8B-BCC6-15E876DE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521" y="1463253"/>
            <a:ext cx="46101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5AFCF-2BD3-496D-8362-562B2980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77" y="2135446"/>
            <a:ext cx="4695825" cy="195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4E6E7-A064-47AD-80D0-81E67D3E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72" y="1201995"/>
            <a:ext cx="46101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168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FD3725-182F-4B11-BB5C-DBA83AB5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61" y="1026374"/>
            <a:ext cx="48768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DD83D-1F40-4538-9CB4-317663A4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917" y="3146625"/>
            <a:ext cx="50196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DF3E67-0972-4BE3-B6E9-F7DC013B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38" y="1351869"/>
            <a:ext cx="5057775" cy="2847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ABD266-9BE2-43FB-8E88-4B1A94D0E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88" y="1351869"/>
            <a:ext cx="48101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6DF7C6-9F89-4B81-AA9B-D5ADD3D4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3" y="1037448"/>
            <a:ext cx="7875483" cy="40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375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A7631-FD12-4292-BA1A-6EF8C234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89" y="2100067"/>
            <a:ext cx="6568307" cy="2341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5FA573-C008-4C72-BFCB-2047B00B731D}"/>
              </a:ext>
            </a:extLst>
          </p:cNvPr>
          <p:cNvSpPr/>
          <p:nvPr/>
        </p:nvSpPr>
        <p:spPr>
          <a:xfrm>
            <a:off x="3277704" y="855698"/>
            <a:ext cx="522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Performance of the </a:t>
            </a:r>
            <a:r>
              <a:rPr lang="en-US" dirty="0" err="1">
                <a:solidFill>
                  <a:srgbClr val="0000FF"/>
                </a:solidFill>
                <a:latin typeface="CMSS12"/>
              </a:rPr>
              <a:t>LinkedBinaryTree</a:t>
            </a:r>
            <a:r>
              <a:rPr lang="en-US" dirty="0">
                <a:solidFill>
                  <a:srgbClr val="0000FF"/>
                </a:solidFill>
                <a:latin typeface="CMSS12"/>
              </a:rPr>
              <a:t>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6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7175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1825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7057B0-C7FC-48E3-9C89-D23B7DCA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73" y="808929"/>
            <a:ext cx="5000625" cy="120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8E6B27-7A9C-4512-9434-8086018A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03" y="311780"/>
            <a:ext cx="4657725" cy="3914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E84C2-5E0A-49E7-9DF6-D5754A84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11" y="2979381"/>
            <a:ext cx="440055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C0391-73C4-4DCA-8FD6-9366A1A8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66" y="4226555"/>
            <a:ext cx="4876800" cy="196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5BD0B8-5E1F-4E46-81CC-4FB058935E31}"/>
              </a:ext>
            </a:extLst>
          </p:cNvPr>
          <p:cNvSpPr/>
          <p:nvPr/>
        </p:nvSpPr>
        <p:spPr>
          <a:xfrm>
            <a:off x="3729535" y="127114"/>
            <a:ext cx="405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Vector-Based Structure for Binary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2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811F8-654D-4E62-98AA-3CF9B8F7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4" y="1172962"/>
            <a:ext cx="5915025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54BEB-9289-4046-950E-091ADA6B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4" y="2957218"/>
            <a:ext cx="5838825" cy="28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24AEB-E86D-4FB8-9072-EFF0552C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4" y="3598232"/>
            <a:ext cx="77914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9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72C5D-01B6-4B14-B2C5-E45A153B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89" y="756128"/>
            <a:ext cx="4924425" cy="1457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DC89A-9B31-476E-986C-01EFE147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19" y="651353"/>
            <a:ext cx="4962525" cy="156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A18788-2740-4455-8E18-3C07EBD16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18" y="3429000"/>
            <a:ext cx="4895850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77D6E-E332-41F3-AA66-6FD43A683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382" y="2810245"/>
            <a:ext cx="4419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46011-8C86-4A69-8718-1AC18672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87" y="1777613"/>
            <a:ext cx="4438650" cy="2486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2DCA8A-7619-4971-81DD-488CAF40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84" y="2857685"/>
            <a:ext cx="39719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964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63012-5EBF-4917-A410-4EEDADFB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9" y="1768691"/>
            <a:ext cx="5076825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04947-AF29-4AAD-B9C9-6059F572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323" y="1609170"/>
            <a:ext cx="4810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35E35-7FA4-4A06-BE40-279619AB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27" y="1161124"/>
            <a:ext cx="8311945" cy="41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01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CFED3-61DE-4047-AF24-862622B2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138237"/>
            <a:ext cx="10753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904731-31CF-40BD-A1DF-57B0D52A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86" y="142043"/>
            <a:ext cx="9200967" cy="60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1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1CC0B-4726-4CAB-A7D6-64583E07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23900"/>
            <a:ext cx="107061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506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8075F-F261-4293-A157-51BBFBAA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7" y="139904"/>
            <a:ext cx="10910656" cy="60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154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3424A-A35B-4436-8DB1-9DC3FBF46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25"/>
            <a:ext cx="12192000" cy="6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6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A779D-7E1B-4ADF-8F23-F5839CB6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859732"/>
            <a:ext cx="10658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5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0F059-09A7-4F94-886B-3AEC979407A3}"/>
              </a:ext>
            </a:extLst>
          </p:cNvPr>
          <p:cNvSpPr/>
          <p:nvPr/>
        </p:nvSpPr>
        <p:spPr>
          <a:xfrm>
            <a:off x="1257391" y="782261"/>
            <a:ext cx="2433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Local and Global Scopes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F792A-050D-4B4B-AB89-E7633CE7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91" y="1203380"/>
            <a:ext cx="6715125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2E2C76-76C2-42E1-B903-02D68C13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94" y="3363942"/>
            <a:ext cx="67151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06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150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Addition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alt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1B1E9A7-BD59-40F0-BACA-7DE3E850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1042209"/>
            <a:ext cx="8230313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36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151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Addition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US" alt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BC9D788-05E5-42B6-9D2C-720DF06C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52" y="1247357"/>
            <a:ext cx="7736495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8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AABBB-E5AD-42FA-8BA2-1D85903A2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85" y="1428657"/>
            <a:ext cx="4914900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1CAFC-8588-4A67-9960-31B4460E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69" y="1428657"/>
            <a:ext cx="4953000" cy="186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E85016-B0E2-4977-BA76-1E54D401ED78}"/>
              </a:ext>
            </a:extLst>
          </p:cNvPr>
          <p:cNvSpPr/>
          <p:nvPr/>
        </p:nvSpPr>
        <p:spPr>
          <a:xfrm>
            <a:off x="1828188" y="4009472"/>
            <a:ext cx="139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Comparators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AE983-6EDE-4677-A06C-AC813F0A3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85" y="4657818"/>
            <a:ext cx="3667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07731-E5E4-4516-B123-A06F6622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18" y="2817503"/>
            <a:ext cx="4448175" cy="166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4D43C5-5B6B-412B-A878-79FC5484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263" y="2257469"/>
            <a:ext cx="3144452" cy="3028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8C346D-C6EC-4894-AA99-9610E0CB6985}"/>
              </a:ext>
            </a:extLst>
          </p:cNvPr>
          <p:cNvSpPr/>
          <p:nvPr/>
        </p:nvSpPr>
        <p:spPr>
          <a:xfrm>
            <a:off x="4898075" y="1069189"/>
            <a:ext cx="2395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Priority Queue ADT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B87CD0-65A8-4C0F-8E33-2ECB981313B2}"/>
              </a:ext>
            </a:extLst>
          </p:cNvPr>
          <p:cNvSpPr/>
          <p:nvPr/>
        </p:nvSpPr>
        <p:spPr>
          <a:xfrm>
            <a:off x="4641114" y="988906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Sorting with a Priority Queue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FE067-9E1F-48D8-87C2-4F0EDE214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6" y="2751384"/>
            <a:ext cx="4905375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ED94E-FA05-4682-B79D-459DD40C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07" y="1977811"/>
            <a:ext cx="50196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87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F7A73-3C7B-4F14-8FD8-CAD67EAA4C8A}"/>
              </a:ext>
            </a:extLst>
          </p:cNvPr>
          <p:cNvSpPr/>
          <p:nvPr/>
        </p:nvSpPr>
        <p:spPr>
          <a:xfrm>
            <a:off x="4689204" y="974635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STL priority queue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9FCB2-E74C-4FC2-99EA-319BD30A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93" y="2127127"/>
            <a:ext cx="4543425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B2A31-0239-4356-AA74-0429EE45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752" y="1905000"/>
            <a:ext cx="4038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C941E-5721-452F-AF00-B7AE2EA34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340" y="3990033"/>
            <a:ext cx="46767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C4E06-A34E-433E-9603-B98C0C2B11D9}"/>
              </a:ext>
            </a:extLst>
          </p:cNvPr>
          <p:cNvSpPr/>
          <p:nvPr/>
        </p:nvSpPr>
        <p:spPr>
          <a:xfrm>
            <a:off x="4053549" y="988906"/>
            <a:ext cx="408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BX10"/>
              </a:rPr>
              <a:t>Implementing a Priority Queue with a 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B1B98-AB54-446D-AE0B-DCEB4ACAF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4" y="2076958"/>
            <a:ext cx="4895850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4A3360-716E-426D-8920-9C60DC37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6" y="4310153"/>
            <a:ext cx="4752975" cy="139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FA34C-CF38-4E56-9B90-84BFC10F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28" y="4147425"/>
            <a:ext cx="51816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B0D0A-A30A-4F12-8723-2C7CEDFEB0E3}"/>
              </a:ext>
            </a:extLst>
          </p:cNvPr>
          <p:cNvSpPr/>
          <p:nvPr/>
        </p:nvSpPr>
        <p:spPr>
          <a:xfrm>
            <a:off x="4848671" y="988906"/>
            <a:ext cx="2494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Heap Data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79360-3BB2-4513-A00C-AE787A4B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13" y="5246237"/>
            <a:ext cx="50577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5AE6D-17E7-46A0-BD73-5231EB86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239" y="1779309"/>
            <a:ext cx="5257800" cy="2676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5B684-ED24-4A41-8062-7D5F0BDF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090" y="5140834"/>
            <a:ext cx="50101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BD2DD-0E83-4556-B84B-65FCCE94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9" y="2873683"/>
            <a:ext cx="4991100" cy="666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D35C6F-7D5F-41FA-A0CA-806326F6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28" y="1438368"/>
            <a:ext cx="493395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E4BEC5-23BA-4D6A-8666-0E2BF6642A34}"/>
              </a:ext>
            </a:extLst>
          </p:cNvPr>
          <p:cNvSpPr/>
          <p:nvPr/>
        </p:nvSpPr>
        <p:spPr>
          <a:xfrm>
            <a:off x="5016473" y="928981"/>
            <a:ext cx="2159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Height of a Heap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6C9EA9-6333-4B2B-B233-9F546B2102F2}"/>
              </a:ext>
            </a:extLst>
          </p:cNvPr>
          <p:cNvSpPr/>
          <p:nvPr/>
        </p:nvSpPr>
        <p:spPr>
          <a:xfrm>
            <a:off x="4735189" y="988906"/>
            <a:ext cx="304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Complete Binary Tree ADT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45176-9D10-436A-A0CC-B2409B8F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37" y="2734693"/>
            <a:ext cx="41529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FBD48-1284-4CDE-B261-E79128DE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97" y="1738312"/>
            <a:ext cx="50958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EDD2B-BC41-42FC-BDB8-9D6A57CA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43" y="988906"/>
            <a:ext cx="6640497" cy="52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9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07D6F7-E446-4888-8B26-D813061B5231}"/>
              </a:ext>
            </a:extLst>
          </p:cNvPr>
          <p:cNvSpPr/>
          <p:nvPr/>
        </p:nvSpPr>
        <p:spPr>
          <a:xfrm>
            <a:off x="3624618" y="988906"/>
            <a:ext cx="4942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Vector Representation of a Complete Binary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C0A88-5D57-4C4F-9972-F808DC949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0" y="1604347"/>
            <a:ext cx="3571875" cy="981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4BA3C-1C07-4D20-96B7-14DE3755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5" y="2831531"/>
            <a:ext cx="4867275" cy="2924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F767D2-80FE-41A8-9C90-79E450E5B622}"/>
              </a:ext>
            </a:extLst>
          </p:cNvPr>
          <p:cNvSpPr/>
          <p:nvPr/>
        </p:nvSpPr>
        <p:spPr>
          <a:xfrm>
            <a:off x="5971913" y="3191985"/>
            <a:ext cx="58975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-Roman"/>
              </a:rPr>
              <a:t>If we use an extendable array that grows and shrinks for the implementation of the vector (for example, the STL vector class), the space used by the vector-based representation of a complete binary tree with </a:t>
            </a:r>
            <a:r>
              <a:rPr lang="en-US" sz="1600" i="1" dirty="0">
                <a:latin typeface="Times-Italic"/>
              </a:rPr>
              <a:t>n </a:t>
            </a:r>
            <a:r>
              <a:rPr lang="en-US" sz="1600" dirty="0">
                <a:latin typeface="Times-Roman"/>
              </a:rPr>
              <a:t>nodes is </a:t>
            </a:r>
            <a:r>
              <a:rPr lang="en-US" sz="1600" i="1" dirty="0">
                <a:latin typeface="Times-Italic"/>
              </a:rPr>
              <a:t>O</a:t>
            </a:r>
            <a:r>
              <a:rPr lang="en-US" sz="1600" dirty="0">
                <a:latin typeface="CMR10"/>
              </a:rPr>
              <a:t>(</a:t>
            </a:r>
            <a:r>
              <a:rPr lang="en-US" sz="1600" i="1" dirty="0">
                <a:latin typeface="Times-Italic"/>
              </a:rPr>
              <a:t>n</a:t>
            </a:r>
            <a:r>
              <a:rPr lang="en-US" sz="1600" dirty="0">
                <a:latin typeface="CMR10"/>
              </a:rPr>
              <a:t>) </a:t>
            </a:r>
            <a:r>
              <a:rPr lang="en-US" sz="1600" dirty="0">
                <a:latin typeface="Times-Roman"/>
              </a:rPr>
              <a:t>and operations </a:t>
            </a:r>
            <a:r>
              <a:rPr lang="en-US" sz="1600" dirty="0">
                <a:latin typeface="CMSS10"/>
              </a:rPr>
              <a:t>add </a:t>
            </a:r>
            <a:r>
              <a:rPr lang="en-US" sz="1600" dirty="0">
                <a:latin typeface="Times-Roman"/>
              </a:rPr>
              <a:t>and </a:t>
            </a:r>
            <a:r>
              <a:rPr lang="en-US" sz="1600" dirty="0">
                <a:latin typeface="CMSS10"/>
              </a:rPr>
              <a:t>remove </a:t>
            </a:r>
            <a:r>
              <a:rPr lang="en-US" sz="1600" dirty="0">
                <a:latin typeface="Times-Roman"/>
              </a:rPr>
              <a:t>take </a:t>
            </a:r>
            <a:r>
              <a:rPr lang="en-US" sz="1600" i="1" dirty="0">
                <a:latin typeface="Times-Italic"/>
              </a:rPr>
              <a:t>O</a:t>
            </a:r>
            <a:r>
              <a:rPr lang="en-US" sz="1600" dirty="0">
                <a:latin typeface="CMR10"/>
              </a:rPr>
              <a:t>(</a:t>
            </a:r>
            <a:r>
              <a:rPr lang="en-US" sz="1600" dirty="0">
                <a:latin typeface="Times-Roman"/>
              </a:rPr>
              <a:t>1</a:t>
            </a:r>
            <a:r>
              <a:rPr lang="en-US" sz="1600" dirty="0">
                <a:latin typeface="CMR10"/>
              </a:rPr>
              <a:t>) </a:t>
            </a:r>
            <a:r>
              <a:rPr lang="en-US" sz="1600" dirty="0">
                <a:latin typeface="Times-Roman"/>
              </a:rPr>
              <a:t>amortized time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119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6C50A4-C1D1-4D6A-A1D5-F9F89C6EE3CC}"/>
              </a:ext>
            </a:extLst>
          </p:cNvPr>
          <p:cNvSpPr/>
          <p:nvPr/>
        </p:nvSpPr>
        <p:spPr>
          <a:xfrm>
            <a:off x="3964904" y="918385"/>
            <a:ext cx="426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Implementing a Priority Queue with a Heap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0E113-E871-405A-AC74-F3733F4E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600200"/>
            <a:ext cx="4762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2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1297A-351C-4B7A-B8AE-9404E34F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8" y="752622"/>
            <a:ext cx="4643576" cy="5446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DE84-A511-44BA-934A-6A005204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2448711"/>
            <a:ext cx="48577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59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23759-46A8-44BF-AD58-A69B43FE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05" y="671650"/>
            <a:ext cx="4219411" cy="5356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79006-8FD6-400C-A680-06A36E40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124" y="2668896"/>
            <a:ext cx="48768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31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86AAC-CA78-4915-BB1D-FAF13C85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509" y="1390881"/>
            <a:ext cx="5814982" cy="286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76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55D63-8A8C-4B5A-B1CB-71073A24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0" y="1953087"/>
            <a:ext cx="4720409" cy="2688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DDA2D-0C03-4261-B35A-1A9A27FB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251" y="1776411"/>
            <a:ext cx="5030449" cy="35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2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FC8257-A897-46B1-9C28-3B78824F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125" y="1989383"/>
            <a:ext cx="4119749" cy="32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295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E52BCB-3F29-4EDF-89E3-711DD6856F57}"/>
              </a:ext>
            </a:extLst>
          </p:cNvPr>
          <p:cNvSpPr/>
          <p:nvPr/>
        </p:nvSpPr>
        <p:spPr>
          <a:xfrm>
            <a:off x="5150869" y="98890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STL map Class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E03DA-0362-40F6-8A7C-5F281445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94" y="2182935"/>
            <a:ext cx="4600575" cy="231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4D1B6-384D-41DE-B2A6-844348A7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30" y="2059109"/>
            <a:ext cx="48482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3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0D2146-B838-4E48-AFA7-988238E4DEF7}"/>
              </a:ext>
            </a:extLst>
          </p:cNvPr>
          <p:cNvSpPr/>
          <p:nvPr/>
        </p:nvSpPr>
        <p:spPr>
          <a:xfrm>
            <a:off x="4072048" y="988906"/>
            <a:ext cx="404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Simple List-Based Map Implementation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47C61-42D7-47FC-993B-054A1026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87" y="1358238"/>
            <a:ext cx="4815023" cy="48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CD3FE-6AB5-4780-89D5-FDEEE987AA43}"/>
              </a:ext>
            </a:extLst>
          </p:cNvPr>
          <p:cNvSpPr/>
          <p:nvPr/>
        </p:nvSpPr>
        <p:spPr>
          <a:xfrm>
            <a:off x="5367563" y="988906"/>
            <a:ext cx="1456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Bucket Arrays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FF455-2B63-4D2E-ACCB-C8AB02C1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8" y="3583156"/>
            <a:ext cx="4829175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9D281-83F4-465C-8417-D48CA2B4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8" y="2825918"/>
            <a:ext cx="4962525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2DC5A-D6D9-4F3C-80EC-A4B7B0AF3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42" y="2168046"/>
            <a:ext cx="49053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8D190-9495-4031-8035-091344F0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6" y="882375"/>
            <a:ext cx="6129583" cy="795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87B64-00B4-4D08-80ED-DF06B01F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08" y="1677881"/>
            <a:ext cx="5878881" cy="48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89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5E03A-0FD2-4BB1-8C14-BEFABDB8F287}"/>
              </a:ext>
            </a:extLst>
          </p:cNvPr>
          <p:cNvSpPr/>
          <p:nvPr/>
        </p:nvSpPr>
        <p:spPr>
          <a:xfrm>
            <a:off x="5288727" y="988906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Hash Functions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EB13EB-03CB-4F3D-8D1A-D5F2045297B6}"/>
              </a:ext>
            </a:extLst>
          </p:cNvPr>
          <p:cNvSpPr/>
          <p:nvPr/>
        </p:nvSpPr>
        <p:spPr>
          <a:xfrm>
            <a:off x="156781" y="2395253"/>
            <a:ext cx="67781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-Roman"/>
              </a:rPr>
              <a:t>The second part of a hash table structure is a function, </a:t>
            </a:r>
            <a:r>
              <a:rPr lang="en-US" sz="1600" i="1" dirty="0">
                <a:latin typeface="Times-Italic"/>
              </a:rPr>
              <a:t>h</a:t>
            </a:r>
            <a:r>
              <a:rPr lang="en-US" sz="1600" dirty="0">
                <a:latin typeface="Times-Roman"/>
              </a:rPr>
              <a:t>, called a </a:t>
            </a:r>
            <a:r>
              <a:rPr lang="en-US" sz="1600" b="1" i="1" dirty="0">
                <a:latin typeface="Times-BoldItalic"/>
              </a:rPr>
              <a:t>hash function</a:t>
            </a:r>
            <a:r>
              <a:rPr lang="en-US" sz="1600" dirty="0">
                <a:latin typeface="Times-Roman"/>
              </a:rPr>
              <a:t>,</a:t>
            </a:r>
          </a:p>
          <a:p>
            <a:r>
              <a:rPr lang="en-US" sz="1600" dirty="0">
                <a:latin typeface="Times-Roman"/>
              </a:rPr>
              <a:t>that maps each key </a:t>
            </a:r>
            <a:r>
              <a:rPr lang="en-US" sz="1600" i="1" dirty="0">
                <a:latin typeface="Times-Italic"/>
              </a:rPr>
              <a:t>k </a:t>
            </a:r>
            <a:r>
              <a:rPr lang="en-US" sz="1600" dirty="0">
                <a:latin typeface="Times-Roman"/>
              </a:rPr>
              <a:t>in our map to an integer in the range </a:t>
            </a:r>
            <a:r>
              <a:rPr lang="en-US" sz="1600" dirty="0">
                <a:latin typeface="CMR10"/>
              </a:rPr>
              <a:t>[</a:t>
            </a:r>
            <a:r>
              <a:rPr lang="en-US" sz="1600" dirty="0">
                <a:latin typeface="Times-Roman"/>
              </a:rPr>
              <a:t>0</a:t>
            </a:r>
            <a:r>
              <a:rPr lang="en-US" sz="1600" dirty="0">
                <a:latin typeface="CMMI10"/>
              </a:rPr>
              <a:t>,</a:t>
            </a:r>
            <a:r>
              <a:rPr lang="en-US" sz="1600" i="1" dirty="0">
                <a:latin typeface="Times-Italic"/>
              </a:rPr>
              <a:t>N </a:t>
            </a:r>
            <a:r>
              <a:rPr lang="en-US" sz="1600" dirty="0">
                <a:latin typeface="CMSY10"/>
              </a:rPr>
              <a:t>−</a:t>
            </a:r>
            <a:r>
              <a:rPr lang="en-US" sz="1600" dirty="0">
                <a:latin typeface="Times-Roman"/>
              </a:rPr>
              <a:t>1</a:t>
            </a:r>
            <a:r>
              <a:rPr lang="en-US" sz="1600" dirty="0">
                <a:latin typeface="CMR10"/>
              </a:rPr>
              <a:t>]</a:t>
            </a:r>
            <a:r>
              <a:rPr lang="en-US" sz="1600" dirty="0">
                <a:latin typeface="Times-Roman"/>
              </a:rPr>
              <a:t>, where </a:t>
            </a:r>
            <a:r>
              <a:rPr lang="en-US" sz="1600" i="1" dirty="0">
                <a:latin typeface="Times-Italic"/>
              </a:rPr>
              <a:t>N </a:t>
            </a:r>
            <a:r>
              <a:rPr lang="en-US" sz="1600" dirty="0">
                <a:latin typeface="Times-Roman"/>
              </a:rPr>
              <a:t>is</a:t>
            </a:r>
          </a:p>
          <a:p>
            <a:r>
              <a:rPr lang="en-US" sz="1600" dirty="0">
                <a:latin typeface="Times-Roman"/>
              </a:rPr>
              <a:t>the capacity of the bucket array for this table.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F1933-C280-48B4-8200-3711B91499CF}"/>
              </a:ext>
            </a:extLst>
          </p:cNvPr>
          <p:cNvSpPr/>
          <p:nvPr/>
        </p:nvSpPr>
        <p:spPr>
          <a:xfrm>
            <a:off x="156781" y="3624064"/>
            <a:ext cx="64522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-Roman"/>
              </a:rPr>
              <a:t>Of course, if there are two or more keys with the same hash value, then two</a:t>
            </a:r>
          </a:p>
          <a:p>
            <a:r>
              <a:rPr lang="en-US" sz="1600" dirty="0">
                <a:latin typeface="Times-Roman"/>
              </a:rPr>
              <a:t>different entries will be mapped to the same bucket in </a:t>
            </a:r>
            <a:r>
              <a:rPr lang="en-US" sz="1600" i="1" dirty="0">
                <a:latin typeface="Times-Italic"/>
              </a:rPr>
              <a:t>A</a:t>
            </a:r>
            <a:r>
              <a:rPr lang="en-US" sz="1600" dirty="0">
                <a:latin typeface="Times-Roman"/>
              </a:rPr>
              <a:t>. In this case, we say</a:t>
            </a:r>
          </a:p>
          <a:p>
            <a:r>
              <a:rPr lang="en-US" sz="1600" dirty="0">
                <a:latin typeface="Times-Roman"/>
              </a:rPr>
              <a:t>that a </a:t>
            </a:r>
            <a:r>
              <a:rPr lang="en-US" sz="1600" b="1" i="1" dirty="0">
                <a:latin typeface="Times-BoldItalic"/>
              </a:rPr>
              <a:t>collision </a:t>
            </a:r>
            <a:r>
              <a:rPr lang="en-US" sz="1600" dirty="0">
                <a:latin typeface="Times-Roman"/>
              </a:rPr>
              <a:t>has occurred.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20F5B-F866-425F-9B70-37CFB6F7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272" y="2084480"/>
            <a:ext cx="5131947" cy="30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06606-1EE5-48BC-AD47-3D85F326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57" y="1685046"/>
            <a:ext cx="5519285" cy="37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846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9243BF-4188-44DA-AA6E-4A0FD385B179}"/>
              </a:ext>
            </a:extLst>
          </p:cNvPr>
          <p:cNvSpPr/>
          <p:nvPr/>
        </p:nvSpPr>
        <p:spPr>
          <a:xfrm>
            <a:off x="4714051" y="988906"/>
            <a:ext cx="4511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Collision-Handling Schemes </a:t>
            </a:r>
            <a:r>
              <a:rPr lang="en-US" dirty="0"/>
              <a:t>Separate Chaining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74E5E-E9C5-4F25-ADEA-04B544A95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13" y="1512267"/>
            <a:ext cx="4876799" cy="296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7B2E7-F527-4378-9D19-57DF82A4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96" y="1918833"/>
            <a:ext cx="48768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0030A-ED57-460F-8418-C8AB0B12F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44" y="4861298"/>
            <a:ext cx="4629568" cy="1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A39F-214E-4877-971F-13DDD632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93FA3-CA3C-40BE-91E2-0AA8EB7D7B4B}"/>
              </a:ext>
            </a:extLst>
          </p:cNvPr>
          <p:cNvSpPr/>
          <p:nvPr/>
        </p:nvSpPr>
        <p:spPr>
          <a:xfrm>
            <a:off x="4580713" y="988906"/>
            <a:ext cx="303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Linear Probing and its Variants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7AB7A-7B29-4242-90E4-4B083687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19" y="2305258"/>
            <a:ext cx="5696388" cy="22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572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65557-CE1C-4A70-96F5-82BB3E79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62" y="2280873"/>
            <a:ext cx="8211076" cy="21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44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D40C8-6288-4C6B-ABE3-01CF35BF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4" y="2328388"/>
            <a:ext cx="5748246" cy="2453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ACD26-3C08-4F9D-9AB2-F8C800DF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54" y="2274528"/>
            <a:ext cx="5788046" cy="25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91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3D373-2CE9-4006-99A3-710DB145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71" y="1372200"/>
            <a:ext cx="9728863" cy="43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20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1ACB6-9D60-4242-944B-3E50F468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56" y="2046996"/>
            <a:ext cx="10311706" cy="34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880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55A52-8EA7-457F-829B-7565BC75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73" y="1444887"/>
            <a:ext cx="8478454" cy="41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37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129C47-1278-478C-90D6-18DF89644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014412"/>
            <a:ext cx="8239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9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5EA6F-1EF4-4CAD-ABCD-D1044482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1179481"/>
            <a:ext cx="5248275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6BD3CB-5776-4A53-9C11-F5F87A53B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4" y="3554535"/>
            <a:ext cx="4972050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FFA18-9B58-40B2-AEC7-2BB465D04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52" y="1226088"/>
            <a:ext cx="52863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043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EA339-C535-4351-B154-80C14D4A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41" y="1413352"/>
            <a:ext cx="8766805" cy="38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8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5ADD2-F20A-49B7-9EC7-CB34DF54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87228"/>
            <a:ext cx="85058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160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1D139-630D-488A-AB0D-6E833AF2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385887"/>
            <a:ext cx="8496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8438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5A0DE-E58A-4BB6-9EE7-61221385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2" y="1396677"/>
            <a:ext cx="5545900" cy="4133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CC2269-DA9D-415F-8781-513D11E13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33" y="2064659"/>
            <a:ext cx="6420567" cy="29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760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CDD2D-B6B5-4E8C-A7DD-AD2BC83B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3" y="2378060"/>
            <a:ext cx="5620027" cy="175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2D9FC-F0A2-43F2-9B83-1ED67211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76" y="2270524"/>
            <a:ext cx="6102380" cy="27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48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5916D-4317-4F29-8DB6-34967C4D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77" y="1143000"/>
            <a:ext cx="82772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174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B96A-FCCC-4F15-8EB3-830ABD5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1B78D-CFD2-4CDD-9C3A-FE44B678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543465"/>
            <a:ext cx="80581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213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187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en-US" alt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11F9D11-2C53-45CD-9656-E1CB78211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14750" y="2090737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55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188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6C6F2F0-E3BD-46CB-AE2E-E25EA4EE0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24300" y="2107064"/>
            <a:ext cx="3996018" cy="21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75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189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String</a:t>
            </a:r>
            <a:r>
              <a:rPr lang="tr-TR" sz="2400" dirty="0"/>
              <a:t> </a:t>
            </a:r>
            <a:r>
              <a:rPr lang="tr-TR" sz="2400" dirty="0" err="1"/>
              <a:t>matching</a:t>
            </a:r>
            <a:r>
              <a:rPr lang="tr-TR" sz="2400" dirty="0"/>
              <a:t>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Trie</a:t>
            </a:r>
            <a:r>
              <a:rPr lang="tr-TR" sz="2400" dirty="0"/>
              <a:t>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Compressed</a:t>
            </a:r>
            <a:r>
              <a:rPr lang="tr-TR" sz="2400" dirty="0"/>
              <a:t> </a:t>
            </a:r>
            <a:r>
              <a:rPr lang="tr-TR" sz="2400" dirty="0" err="1"/>
              <a:t>Trie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Suffix</a:t>
            </a:r>
            <a:r>
              <a:rPr lang="tr-TR" sz="2400" dirty="0"/>
              <a:t> </a:t>
            </a:r>
            <a:r>
              <a:rPr lang="tr-TR" sz="2400" dirty="0" err="1"/>
              <a:t>Tree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588153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36465B-6106-4C5B-9CCD-75EC0C62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2" y="1818014"/>
            <a:ext cx="5831773" cy="988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DFF8FC-6421-4E5C-8D4F-AE68D28CBE96}"/>
              </a:ext>
            </a:extLst>
          </p:cNvPr>
          <p:cNvSpPr/>
          <p:nvPr/>
        </p:nvSpPr>
        <p:spPr>
          <a:xfrm>
            <a:off x="1210839" y="1113693"/>
            <a:ext cx="311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Classes and Memory Allocation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7FBF7-DC9D-45C0-BBA2-ADB41F41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87" y="1483025"/>
            <a:ext cx="5820578" cy="402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973C2-DA36-41D7-9A11-D2742624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5" y="2911090"/>
            <a:ext cx="5520140" cy="1581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A9BD0-056B-4530-90BB-14716F805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79" y="4376691"/>
            <a:ext cx="4049147" cy="19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190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2CF0B8-9902-4BBC-AAA1-A4765A52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79" y="1685681"/>
            <a:ext cx="6563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9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FE9C7FF-B75B-43EB-88E4-85B4437F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957254"/>
            <a:ext cx="6506483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42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192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4DF311F-FA2E-43EE-B8FC-B2C6D2BC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63" y="3734547"/>
            <a:ext cx="5887272" cy="244826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AABC855-8845-42EB-8EE1-474AFCD67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86"/>
          <a:stretch/>
        </p:blipFill>
        <p:spPr>
          <a:xfrm>
            <a:off x="3152363" y="862297"/>
            <a:ext cx="5887272" cy="27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792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193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CA17FBE-C339-44AA-A879-124C27FE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07" y="988906"/>
            <a:ext cx="6982585" cy="50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375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194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Tries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5919902-3039-4B31-8F6E-A63904EB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20" y="1639169"/>
            <a:ext cx="7398559" cy="32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176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HEAPS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6.1. Heap </a:t>
            </a:r>
            <a:r>
              <a:rPr lang="tr-TR" sz="2800" dirty="0"/>
              <a:t>ADT (</a:t>
            </a:r>
            <a:r>
              <a:rPr lang="tr-TR" sz="2800" dirty="0" err="1"/>
              <a:t>Ch</a:t>
            </a:r>
            <a:r>
              <a:rPr lang="tr-TR" sz="2800" dirty="0"/>
              <a:t>. 8.3)</a:t>
            </a:r>
            <a:endParaRPr lang="en-US" sz="2800" dirty="0"/>
          </a:p>
          <a:p>
            <a:r>
              <a:rPr lang="en-US" sz="2800" dirty="0"/>
              <a:t>6.2. </a:t>
            </a:r>
            <a:r>
              <a:rPr lang="en-US" sz="2800" dirty="0" err="1"/>
              <a:t>Heapifying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8.3.6)</a:t>
            </a:r>
            <a:endParaRPr lang="en-US" sz="2800" dirty="0"/>
          </a:p>
          <a:p>
            <a:r>
              <a:rPr lang="en-US" sz="2800" dirty="0"/>
              <a:t>6.3. Priority queues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8.1)</a:t>
            </a:r>
          </a:p>
        </p:txBody>
      </p:sp>
    </p:spTree>
    <p:extLst>
      <p:ext uri="{BB962C8B-B14F-4D97-AF65-F5344CB8AC3E}">
        <p14:creationId xmlns:p14="http://schemas.microsoft.com/office/powerpoint/2010/main" val="35120219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196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Heap</a:t>
            </a:r>
            <a:r>
              <a:rPr lang="tr-TR" dirty="0"/>
              <a:t> ADT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EDC42F4-3570-4BEF-BB7D-F5791BD4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94244" y="1522599"/>
            <a:ext cx="6803511" cy="38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7270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197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Heap</a:t>
            </a:r>
            <a:r>
              <a:rPr lang="tr-TR" dirty="0"/>
              <a:t> ADT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Complete </a:t>
            </a:r>
            <a:r>
              <a:rPr lang="tr-TR" sz="2400" dirty="0" err="1"/>
              <a:t>binary</a:t>
            </a:r>
            <a:r>
              <a:rPr lang="tr-TR" sz="2400" dirty="0"/>
              <a:t> </a:t>
            </a:r>
            <a:r>
              <a:rPr lang="tr-TR" sz="2400" dirty="0" err="1"/>
              <a:t>trees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Heap</a:t>
            </a:r>
            <a:r>
              <a:rPr lang="tr-TR" sz="2400" dirty="0"/>
              <a:t>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Max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Min</a:t>
            </a:r>
            <a:r>
              <a:rPr lang="tr-TR" sz="2400" dirty="0"/>
              <a:t> </a:t>
            </a:r>
            <a:r>
              <a:rPr lang="tr-TR" sz="2400" dirty="0" err="1"/>
              <a:t>Heap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a </a:t>
            </a:r>
            <a:r>
              <a:rPr lang="tr-TR" sz="2400" dirty="0" err="1"/>
              <a:t>Heap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Removal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a </a:t>
            </a:r>
            <a:r>
              <a:rPr lang="tr-TR" sz="2400" dirty="0" err="1"/>
              <a:t>Heap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4101269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198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Heapifying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F93E1DC-0BAF-450A-81B5-21297BC2A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47922" y="1761008"/>
            <a:ext cx="2496155" cy="33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382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199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Heapifying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Heap</a:t>
            </a:r>
            <a:r>
              <a:rPr lang="tr-TR" sz="2400" dirty="0"/>
              <a:t> </a:t>
            </a:r>
            <a:r>
              <a:rPr lang="tr-TR" sz="2400" dirty="0" err="1"/>
              <a:t>construction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Bottom-up</a:t>
            </a:r>
            <a:r>
              <a:rPr lang="tr-TR" sz="2400" dirty="0"/>
              <a:t> </a:t>
            </a:r>
            <a:r>
              <a:rPr lang="tr-TR" sz="2400" dirty="0" err="1"/>
              <a:t>heapification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Analysis of </a:t>
            </a:r>
            <a:r>
              <a:rPr lang="tr-TR" sz="2400" dirty="0" err="1"/>
              <a:t>bottom</a:t>
            </a:r>
            <a:r>
              <a:rPr lang="tr-TR" sz="2400" dirty="0"/>
              <a:t> </a:t>
            </a:r>
            <a:r>
              <a:rPr lang="tr-TR" sz="2400" dirty="0" err="1"/>
              <a:t>up</a:t>
            </a:r>
            <a:r>
              <a:rPr lang="tr-TR" sz="2400" dirty="0"/>
              <a:t> </a:t>
            </a:r>
            <a:r>
              <a:rPr lang="tr-TR" sz="2400" dirty="0" err="1"/>
              <a:t>heapification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Heap</a:t>
            </a:r>
            <a:r>
              <a:rPr lang="tr-TR" sz="2400" dirty="0"/>
              <a:t> </a:t>
            </a:r>
            <a:r>
              <a:rPr lang="tr-TR" sz="2400" dirty="0" err="1"/>
              <a:t>sort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17933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8011673-FB35-43F7-9FE4-B1108CA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RESOURCES </a:t>
            </a:r>
            <a:r>
              <a:rPr lang="tr-TR" dirty="0" err="1"/>
              <a:t>and</a:t>
            </a:r>
            <a:r>
              <a:rPr lang="tr-TR" dirty="0"/>
              <a:t> ENVIRONMENT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2792EA-F47B-483F-BB00-3285F350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en-US" dirty="0"/>
              <a:t>Data Structures and Algorithms in C++, 2</a:t>
            </a:r>
            <a:r>
              <a:rPr lang="en-US" baseline="30000" dirty="0"/>
              <a:t>nd</a:t>
            </a:r>
            <a:r>
              <a:rPr lang="en-US" dirty="0"/>
              <a:t> Ed., </a:t>
            </a:r>
            <a:r>
              <a:rPr lang="en-US" i="1" dirty="0"/>
              <a:t>Michael T. Goodrich, Roberto </a:t>
            </a:r>
            <a:r>
              <a:rPr lang="en-US" i="1" dirty="0" err="1"/>
              <a:t>Tamassia</a:t>
            </a:r>
            <a:r>
              <a:rPr lang="en-US" i="1" dirty="0"/>
              <a:t>, David Mount</a:t>
            </a:r>
            <a:r>
              <a:rPr lang="en-US" dirty="0"/>
              <a:t>, Wiley and Sons.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Toolchain</a:t>
            </a:r>
            <a:r>
              <a:rPr lang="tr-TR" dirty="0"/>
              <a:t>: g++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gdb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Github</a:t>
            </a:r>
            <a:r>
              <a:rPr lang="tr-TR" dirty="0"/>
              <a:t> </a:t>
            </a:r>
            <a:r>
              <a:rPr lang="tr-TR" dirty="0" err="1"/>
              <a:t>repository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container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Visual </a:t>
            </a:r>
            <a:r>
              <a:rPr lang="tr-TR" dirty="0" err="1"/>
              <a:t>studio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Build</a:t>
            </a:r>
            <a:r>
              <a:rPr lang="tr-TR" dirty="0"/>
              <a:t>/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definitions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VSCode</a:t>
            </a:r>
            <a:r>
              <a:rPr lang="tr-TR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984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ADE0F-B469-4782-A108-F8FAE67F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76" y="2347912"/>
            <a:ext cx="79438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814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200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Priority</a:t>
            </a:r>
            <a:r>
              <a:rPr lang="tr-TR" dirty="0"/>
              <a:t> </a:t>
            </a:r>
            <a:r>
              <a:rPr lang="tr-TR" dirty="0" err="1"/>
              <a:t>Queues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DA7C837-37A8-4CC0-8EB6-B6361B227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80647" y="1840980"/>
            <a:ext cx="3630706" cy="3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50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201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Priority</a:t>
            </a:r>
            <a:r>
              <a:rPr lang="tr-TR" dirty="0"/>
              <a:t> </a:t>
            </a:r>
            <a:r>
              <a:rPr lang="tr-TR" dirty="0" err="1"/>
              <a:t>Queues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Priority</a:t>
            </a:r>
            <a:r>
              <a:rPr lang="tr-TR" sz="2400" dirty="0"/>
              <a:t> Queue ADT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Heaps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Comparators</a:t>
            </a:r>
            <a:r>
              <a:rPr lang="tr-TR" sz="2400" dirty="0"/>
              <a:t> in C++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priority</a:t>
            </a:r>
            <a:r>
              <a:rPr lang="tr-TR" sz="2400" dirty="0"/>
              <a:t> </a:t>
            </a:r>
            <a:r>
              <a:rPr lang="tr-TR" sz="2400" dirty="0" err="1"/>
              <a:t>queues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 err="1"/>
              <a:t>Treap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116692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02F7021-DF22-4D3D-AC07-EDE4A068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Treap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694749F-36B1-4BFF-8DEF-E40B34BFF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86" y="1825310"/>
            <a:ext cx="6378427" cy="2870292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88E448A0-031A-431B-9A3B-B88FD1498181}"/>
              </a:ext>
            </a:extLst>
          </p:cNvPr>
          <p:cNvSpPr/>
          <p:nvPr/>
        </p:nvSpPr>
        <p:spPr>
          <a:xfrm>
            <a:off x="0" y="6375031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https://opendatastructures.org/versions/edition-0.1d/ods-java/node41.html</a:t>
            </a:r>
          </a:p>
        </p:txBody>
      </p:sp>
    </p:spTree>
    <p:extLst>
      <p:ext uri="{BB962C8B-B14F-4D97-AF65-F5344CB8AC3E}">
        <p14:creationId xmlns:p14="http://schemas.microsoft.com/office/powerpoint/2010/main" val="341110348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D6EA9A3-D4A8-44A6-AFF5-B4214B99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Rotation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B84715C-845F-456E-A197-496A1D5B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48" y="1946334"/>
            <a:ext cx="6756303" cy="29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477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211B8C0-2CBC-4000-9B0C-40132CDC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Treap</a:t>
            </a:r>
            <a:r>
              <a:rPr lang="tr-TR" dirty="0"/>
              <a:t> - </a:t>
            </a:r>
            <a:r>
              <a:rPr lang="tr-TR" dirty="0" err="1"/>
              <a:t>Addition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2E7E92C-DD39-4A5C-BFEA-99B494A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31" y="1171260"/>
            <a:ext cx="5611008" cy="451548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C4B8ED8-8434-4732-9A2B-84CCCF23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39" y="2309656"/>
            <a:ext cx="5563376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507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B021F25-D82F-4C20-90CB-BFE0B5B8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Treap</a:t>
            </a:r>
            <a:r>
              <a:rPr lang="tr-TR" dirty="0"/>
              <a:t> - </a:t>
            </a:r>
            <a:r>
              <a:rPr lang="tr-TR" dirty="0" err="1"/>
              <a:t>Removal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486D7E4-6D81-4E30-B9C9-CDD2DEEA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2" y="1218891"/>
            <a:ext cx="5668166" cy="442021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60321D3-9143-4ECA-BE75-A4C99195A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6"/>
          <a:stretch/>
        </p:blipFill>
        <p:spPr>
          <a:xfrm>
            <a:off x="5747716" y="1497496"/>
            <a:ext cx="5944430" cy="39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257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FURTHER DATA STRUCTURES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9.1. Skip lists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9.4)</a:t>
            </a:r>
            <a:endParaRPr lang="en-US" sz="2800" dirty="0"/>
          </a:p>
          <a:p>
            <a:r>
              <a:rPr lang="en-US" sz="2800" dirty="0"/>
              <a:t>9.2. Balanced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10)</a:t>
            </a:r>
            <a:endParaRPr lang="en-US" sz="2800" dirty="0"/>
          </a:p>
          <a:p>
            <a:r>
              <a:rPr lang="en-US" sz="2800" dirty="0"/>
              <a:t>	9.2.1. AVL and Red-Black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10.2 </a:t>
            </a:r>
            <a:r>
              <a:rPr lang="tr-TR" sz="2800" dirty="0" err="1"/>
              <a:t>Ch</a:t>
            </a:r>
            <a:r>
              <a:rPr lang="tr-TR" sz="2800" dirty="0"/>
              <a:t>. 10.5)</a:t>
            </a:r>
            <a:endParaRPr lang="en-US" sz="2800" dirty="0"/>
          </a:p>
          <a:p>
            <a:r>
              <a:rPr lang="en-US" sz="2800" dirty="0"/>
              <a:t>	9.2.2. Splay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10.3)</a:t>
            </a:r>
            <a:endParaRPr lang="en-US" sz="2800" dirty="0"/>
          </a:p>
          <a:p>
            <a:r>
              <a:rPr lang="en-US" sz="2800" dirty="0"/>
              <a:t>	9.2.3. B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14.3)</a:t>
            </a:r>
            <a:endParaRPr lang="en-US" sz="2800" dirty="0"/>
          </a:p>
          <a:p>
            <a:r>
              <a:rPr lang="en-US" sz="2800" dirty="0"/>
              <a:t>	9.2.4. R trees and Quad trees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9.1.3)</a:t>
            </a:r>
            <a:endParaRPr lang="en-US" sz="2800" dirty="0"/>
          </a:p>
          <a:p>
            <a:r>
              <a:rPr lang="en-US" sz="2800" dirty="0"/>
              <a:t>9.3. Persistent(Immutable) Data Structures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6129683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207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Skip</a:t>
            </a:r>
            <a:r>
              <a:rPr lang="tr-TR" dirty="0"/>
              <a:t> </a:t>
            </a:r>
            <a:r>
              <a:rPr lang="tr-TR" dirty="0" err="1"/>
              <a:t>Lists</a:t>
            </a:r>
            <a:endParaRPr lang="en-US" alt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96590D4-3215-4B8F-982B-0B74CAE1D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01720" y="2134720"/>
            <a:ext cx="2588559" cy="25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49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208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Skip</a:t>
            </a:r>
            <a:r>
              <a:rPr lang="tr-TR" dirty="0"/>
              <a:t> </a:t>
            </a:r>
            <a:r>
              <a:rPr lang="tr-TR" dirty="0" err="1"/>
              <a:t>Lists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Randomized</a:t>
            </a:r>
            <a:r>
              <a:rPr lang="tr-TR" sz="2400" dirty="0"/>
              <a:t> </a:t>
            </a:r>
            <a:r>
              <a:rPr lang="tr-TR" sz="2400" dirty="0" err="1"/>
              <a:t>ADTs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Skip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Removal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Searching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1337297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209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Balanced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en-US" alt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B49720-9453-4556-9562-440E5D6FB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015" b="14017"/>
          <a:stretch/>
        </p:blipFill>
        <p:spPr>
          <a:xfrm>
            <a:off x="4295215" y="1438835"/>
            <a:ext cx="3356162" cy="37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EDF96-F869-492B-8664-1ED54C5C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88" y="1328645"/>
            <a:ext cx="6724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738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210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Balanced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en-US" sz="2400" dirty="0"/>
              <a:t>AVL trees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en-US" sz="2400" dirty="0"/>
              <a:t>Splay trees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(2,4) </a:t>
            </a:r>
            <a:r>
              <a:rPr lang="tr-TR" sz="2400" dirty="0" err="1"/>
              <a:t>trees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en-US" sz="2400" dirty="0"/>
              <a:t>B tree</a:t>
            </a:r>
            <a:r>
              <a:rPr lang="tr-TR" sz="2400" dirty="0"/>
              <a:t> </a:t>
            </a:r>
            <a:r>
              <a:rPr lang="tr-TR" sz="2400" dirty="0" err="1"/>
              <a:t>variants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Red-Black Trees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Quad trees</a:t>
            </a:r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68239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8FA3-A3B5-4BDD-B20C-8EEFC89E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3CD59-DFFB-40B1-A0CB-343846B2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374" y="2981322"/>
            <a:ext cx="5758069" cy="3029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387E1-326A-455B-94AA-99DF922C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041" y="1170172"/>
            <a:ext cx="8906835" cy="162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11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8D07C-3DA3-4833-9564-D75BAE98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619"/>
            <a:ext cx="5990300" cy="5450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79D3EB-9A70-4654-B238-813061E4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1" y="195310"/>
            <a:ext cx="5197221" cy="3233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60092F-C5FC-4C1D-9F59-EE5CA6CD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887" y="3526656"/>
            <a:ext cx="4904935" cy="25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60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2F8-54A0-4825-BB54-B2A1CA49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EA583-9132-42C9-B607-9F4FC053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021" y="1818368"/>
            <a:ext cx="5733957" cy="35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0136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2F8-54A0-4825-BB54-B2A1CA49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E5CB9-579E-40D2-9A0E-E63C9067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61" y="1619157"/>
            <a:ext cx="6356677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051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2F8-54A0-4825-BB54-B2A1CA49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90657-C197-49E2-81EA-AF4E85C7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74" y="1448994"/>
            <a:ext cx="7293192" cy="43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2770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32F8-54A0-4825-BB54-B2A1CA49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4B0A5-268E-4414-A0F1-AACE62E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85" y="1720099"/>
            <a:ext cx="6126251" cy="341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1BB7E6-E789-4AF1-AFD2-4F198302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1971864"/>
            <a:ext cx="5495734" cy="34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7226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83D6-3191-410E-ACA5-40042126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EEDDC-941C-475D-BCF5-557391B6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" y="1648183"/>
            <a:ext cx="11885416" cy="381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43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0EDE3-DE66-4D17-9BC0-09B7568A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0070"/>
            <a:ext cx="5903806" cy="2633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F60F4A-D333-4C87-8E00-9C838D99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14" y="824699"/>
            <a:ext cx="5905586" cy="458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23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E62AF-1E73-44B9-8B21-83288D75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74" y="1507728"/>
            <a:ext cx="9850452" cy="43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5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D070B-0985-405B-8965-8AF1C14D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2" y="2160139"/>
            <a:ext cx="7964775" cy="25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254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4830E-A837-497D-8C17-80AAF0033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27" y="1717590"/>
            <a:ext cx="9927773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60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05C09-3457-4D54-A9AB-4FE766F0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25" y="1482811"/>
            <a:ext cx="10251749" cy="41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493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 - Splaying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94CCA-ADD7-4024-9F20-687ED0A5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4" y="1840410"/>
            <a:ext cx="5412865" cy="356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CC6CE-0275-416A-9A26-F2F099F1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777"/>
            <a:ext cx="5705310" cy="34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1156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 - Splaying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CC6CE-0275-416A-9A26-F2F099F1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77" y="1907777"/>
            <a:ext cx="5705310" cy="3444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FD901-F81E-47EB-BA23-8602C5C6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26" y="1907777"/>
            <a:ext cx="5882766" cy="38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377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 - Splaying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FD901-F81E-47EB-BA23-8602C5C6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923"/>
            <a:ext cx="5882766" cy="3831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3E204-86D2-4508-8A64-2D335F94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28" y="2026508"/>
            <a:ext cx="6420672" cy="32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87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 - Splaying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3E204-86D2-4508-8A64-2D335F94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8" y="1878227"/>
            <a:ext cx="5877823" cy="3015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25036-0D2F-47BA-BB46-9D25A5A1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0" y="1921475"/>
            <a:ext cx="5850391" cy="30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309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EF879-1C8E-4E0A-A5CE-4305C64C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Trees - Splaying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25036-0D2F-47BA-BB46-9D25A5A1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09" y="1834977"/>
            <a:ext cx="5850391" cy="3015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C948B3-0776-4B83-B79E-6A763330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74" y="1419336"/>
            <a:ext cx="5615517" cy="36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709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1552-EFA2-44B6-886C-17D06A06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 Tree – When to 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6A23-9BF4-4A37-8FF3-7BAB581A3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Searching: Splay the found node if found, splay the leaf otherwise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Insertion: Splay the new node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Removal: Splay the parent of the deleted node</a:t>
            </a:r>
          </a:p>
        </p:txBody>
      </p:sp>
    </p:spTree>
    <p:extLst>
      <p:ext uri="{BB962C8B-B14F-4D97-AF65-F5344CB8AC3E}">
        <p14:creationId xmlns:p14="http://schemas.microsoft.com/office/powerpoint/2010/main" val="353068417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DB3C-6818-42AB-A15C-DCBEC4C6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Splaying -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9EF50-9497-4690-BD93-4FA0A720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3" y="1433486"/>
            <a:ext cx="6830477" cy="4436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975B8-1F10-45DE-9318-5C65BBC0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314" y="1888645"/>
            <a:ext cx="2612546" cy="37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870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077C-A81E-4C35-867C-ABFA5837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Splaying -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67A7-E842-4D4E-8062-B81F2BE5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82" y="1221837"/>
            <a:ext cx="5831402" cy="4895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D6ACF-9574-4BBF-80A2-BD57FB74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445" y="1837077"/>
            <a:ext cx="3995414" cy="31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1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72908-5457-45EB-866D-B1A2E684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342" y="1540737"/>
            <a:ext cx="6779383" cy="35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854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7FD5F-E54C-421C-A17F-D1EFEDE19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522718"/>
            <a:ext cx="67437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1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D52-DD44-48D3-A4B1-8CBB2185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Multiway Search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15176-2F6D-4ED2-ADF3-F886BFCF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74" y="1236708"/>
            <a:ext cx="6424744" cy="44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4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2D95C-AF87-4C41-961D-FDCBBD23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10" y="-1"/>
            <a:ext cx="4406113" cy="61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404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21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6F72-C57D-45C7-B19B-DA48DDA1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1311C-4169-4D98-B823-FEB051D6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564" y="1783814"/>
            <a:ext cx="5883527" cy="3148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EC233-8E37-479F-A4EC-DFAFA631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0" y="1967328"/>
            <a:ext cx="5457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66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5AF-7BAE-42E8-9FDB-8D7F6D4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A3F25-801F-433C-8492-C602113B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917"/>
            <a:ext cx="6498588" cy="5098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85C44-AAF1-43A6-91A3-473487F6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80" y="1806490"/>
            <a:ext cx="5391427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819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5AF-7BAE-42E8-9FDB-8D7F6D4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 Removal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583CD-36C6-448D-8634-B7CEEB66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" y="1254397"/>
            <a:ext cx="5829600" cy="381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3902F-3D8A-46A5-98BC-8BA6A9CF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9298"/>
            <a:ext cx="6027827" cy="36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78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5AF-7BAE-42E8-9FDB-8D7F6D4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(2,4) Tree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DB2FA-771B-4764-8FD2-1464F690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01" y="1177489"/>
            <a:ext cx="7919798" cy="50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63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91B66-7A05-4160-8121-D824E0AE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78" y="902886"/>
            <a:ext cx="8039843" cy="41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030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6EAEF-D177-4073-9BE7-45AA9AA3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575" y="353304"/>
            <a:ext cx="4321404" cy="5470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D437F6-859A-4C96-B167-EEB9BFE1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02" y="757607"/>
            <a:ext cx="49434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4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C5CAC-BB98-4938-8246-70E5AB65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2" y="1618880"/>
            <a:ext cx="4781550" cy="415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00F2B1-EBD4-4360-8ABD-01872B48955F}"/>
              </a:ext>
            </a:extLst>
          </p:cNvPr>
          <p:cNvSpPr/>
          <p:nvPr/>
        </p:nvSpPr>
        <p:spPr>
          <a:xfrm>
            <a:off x="4913782" y="1130949"/>
            <a:ext cx="1423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Pseudo-Code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593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3443-2E0A-4A6A-836A-4BA7F445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7C6DC-3742-4291-9EEE-F8772B6F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8" y="1900656"/>
            <a:ext cx="11722472" cy="35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61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D809-28F0-45F3-B1C8-F1B241E2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BBA0-A013-41A2-AA20-EBC8A0D0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1" y="1174759"/>
            <a:ext cx="4510433" cy="5114110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Root is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Every leaf is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Children of a red node are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All leaves have the same black depth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Imagine we add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2A08C-600F-49FE-987D-12BF736F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33" y="1742586"/>
            <a:ext cx="6985177" cy="35831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91BFE3-D3D6-41E9-9F25-00216F07D546}"/>
              </a:ext>
            </a:extLst>
          </p:cNvPr>
          <p:cNvSpPr/>
          <p:nvPr/>
        </p:nvSpPr>
        <p:spPr>
          <a:xfrm>
            <a:off x="7904006" y="303372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D3DE32-37C2-4244-88EB-DEFC11C4689F}"/>
              </a:ext>
            </a:extLst>
          </p:cNvPr>
          <p:cNvSpPr/>
          <p:nvPr/>
        </p:nvSpPr>
        <p:spPr>
          <a:xfrm>
            <a:off x="10083388" y="3633100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90C6D2-92ED-4188-904D-69D34519A1AA}"/>
              </a:ext>
            </a:extLst>
          </p:cNvPr>
          <p:cNvSpPr/>
          <p:nvPr/>
        </p:nvSpPr>
        <p:spPr>
          <a:xfrm>
            <a:off x="5892113" y="364537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FF1F90-A72C-4727-8CC0-F78DB4C5DD66}"/>
              </a:ext>
            </a:extLst>
          </p:cNvPr>
          <p:cNvSpPr/>
          <p:nvPr/>
        </p:nvSpPr>
        <p:spPr>
          <a:xfrm>
            <a:off x="6672448" y="42117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311D46-8A86-47E5-AD9A-E791BD38145C}"/>
              </a:ext>
            </a:extLst>
          </p:cNvPr>
          <p:cNvSpPr/>
          <p:nvPr/>
        </p:nvSpPr>
        <p:spPr>
          <a:xfrm>
            <a:off x="7594686" y="42117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72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Insertion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5EA0A-8B00-452D-8762-47B7D7FA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54" y="1447698"/>
            <a:ext cx="6096313" cy="3962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96B9F-9B71-4C92-88E5-109EA5ED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99" y="2395569"/>
            <a:ext cx="3228103" cy="20668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12E570-0702-424D-A79D-6BF7A751C2AE}"/>
              </a:ext>
            </a:extLst>
          </p:cNvPr>
          <p:cNvSpPr/>
          <p:nvPr/>
        </p:nvSpPr>
        <p:spPr>
          <a:xfrm>
            <a:off x="1554892" y="208842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0375F7-7978-44FA-BAAB-982818F77077}"/>
              </a:ext>
            </a:extLst>
          </p:cNvPr>
          <p:cNvSpPr/>
          <p:nvPr/>
        </p:nvSpPr>
        <p:spPr>
          <a:xfrm>
            <a:off x="747098" y="2539446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623BDD-1AAD-449B-A3B5-4D4E23754229}"/>
              </a:ext>
            </a:extLst>
          </p:cNvPr>
          <p:cNvSpPr/>
          <p:nvPr/>
        </p:nvSpPr>
        <p:spPr>
          <a:xfrm>
            <a:off x="3975864" y="205135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766A-BA52-4554-979A-24B2AB75DA15}"/>
              </a:ext>
            </a:extLst>
          </p:cNvPr>
          <p:cNvSpPr/>
          <p:nvPr/>
        </p:nvSpPr>
        <p:spPr>
          <a:xfrm>
            <a:off x="4790934" y="2440590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5FF218-71B8-4BC0-B90E-8C61BB13AF9D}"/>
              </a:ext>
            </a:extLst>
          </p:cNvPr>
          <p:cNvSpPr/>
          <p:nvPr/>
        </p:nvSpPr>
        <p:spPr>
          <a:xfrm>
            <a:off x="1678460" y="3966389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47294-571A-4B17-BCE7-47AB8439B4D9}"/>
              </a:ext>
            </a:extLst>
          </p:cNvPr>
          <p:cNvSpPr/>
          <p:nvPr/>
        </p:nvSpPr>
        <p:spPr>
          <a:xfrm>
            <a:off x="4908322" y="4343270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BA725F-EB70-4902-9EFC-6A79044D9F0E}"/>
              </a:ext>
            </a:extLst>
          </p:cNvPr>
          <p:cNvSpPr/>
          <p:nvPr/>
        </p:nvSpPr>
        <p:spPr>
          <a:xfrm>
            <a:off x="5714363" y="3941676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988F12-61B9-4D02-875A-D4C43CEEB1C6}"/>
              </a:ext>
            </a:extLst>
          </p:cNvPr>
          <p:cNvSpPr/>
          <p:nvPr/>
        </p:nvSpPr>
        <p:spPr>
          <a:xfrm>
            <a:off x="8215184" y="3252917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6BBE10-B8DC-4D7A-89CA-42DFC2290338}"/>
              </a:ext>
            </a:extLst>
          </p:cNvPr>
          <p:cNvSpPr/>
          <p:nvPr/>
        </p:nvSpPr>
        <p:spPr>
          <a:xfrm>
            <a:off x="10056340" y="3252917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4537EA-0505-41BB-8FFA-CF8E12AA706B}"/>
              </a:ext>
            </a:extLst>
          </p:cNvPr>
          <p:cNvSpPr/>
          <p:nvPr/>
        </p:nvSpPr>
        <p:spPr>
          <a:xfrm>
            <a:off x="2482598" y="4392698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827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Insertion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92244-43FC-4C78-8716-70CF1354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90" y="2095431"/>
            <a:ext cx="3137061" cy="2667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4F244-3A83-4BCB-AC0A-7ED86800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827" y="2095431"/>
            <a:ext cx="3118010" cy="24766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47B27DA-FD44-40B3-8A4E-DE372A9B6FB8}"/>
              </a:ext>
            </a:extLst>
          </p:cNvPr>
          <p:cNvSpPr/>
          <p:nvPr/>
        </p:nvSpPr>
        <p:spPr>
          <a:xfrm>
            <a:off x="2555788" y="31082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701F8F-0CC1-45D1-BFF1-289DD31E8D4E}"/>
              </a:ext>
            </a:extLst>
          </p:cNvPr>
          <p:cNvSpPr/>
          <p:nvPr/>
        </p:nvSpPr>
        <p:spPr>
          <a:xfrm>
            <a:off x="4236307" y="31082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A0CF1D-D6A6-4E4E-82BA-D8ED11A361B6}"/>
              </a:ext>
            </a:extLst>
          </p:cNvPr>
          <p:cNvSpPr/>
          <p:nvPr/>
        </p:nvSpPr>
        <p:spPr>
          <a:xfrm>
            <a:off x="2234513" y="3564472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71C2CA-52B4-42C4-8CA2-AAB08EC79AAA}"/>
              </a:ext>
            </a:extLst>
          </p:cNvPr>
          <p:cNvSpPr/>
          <p:nvPr/>
        </p:nvSpPr>
        <p:spPr>
          <a:xfrm>
            <a:off x="9006016" y="256357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052F86-CD0D-4DBC-844C-A2FDE650BC40}"/>
              </a:ext>
            </a:extLst>
          </p:cNvPr>
          <p:cNvSpPr/>
          <p:nvPr/>
        </p:nvSpPr>
        <p:spPr>
          <a:xfrm>
            <a:off x="7819767" y="3428999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534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Insertion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B681-EF2F-48FA-AE6B-4F686854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81" y="1190005"/>
            <a:ext cx="8983638" cy="492750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B4058D-6825-407B-A34C-70B67861B90B}"/>
              </a:ext>
            </a:extLst>
          </p:cNvPr>
          <p:cNvSpPr/>
          <p:nvPr/>
        </p:nvSpPr>
        <p:spPr>
          <a:xfrm>
            <a:off x="6718331" y="178723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82643C-8DF4-498C-8FA8-B07D5CC373C0}"/>
              </a:ext>
            </a:extLst>
          </p:cNvPr>
          <p:cNvSpPr/>
          <p:nvPr/>
        </p:nvSpPr>
        <p:spPr>
          <a:xfrm>
            <a:off x="6946931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DAFE24-F866-41CB-8BF0-EEDA429BD97D}"/>
              </a:ext>
            </a:extLst>
          </p:cNvPr>
          <p:cNvSpPr/>
          <p:nvPr/>
        </p:nvSpPr>
        <p:spPr>
          <a:xfrm>
            <a:off x="8739667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F87969-7299-42A5-9252-36159957F305}"/>
              </a:ext>
            </a:extLst>
          </p:cNvPr>
          <p:cNvSpPr/>
          <p:nvPr/>
        </p:nvSpPr>
        <p:spPr>
          <a:xfrm>
            <a:off x="9703987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E8E22B-FFA3-4CEF-8D13-F1D7ED8A35B6}"/>
              </a:ext>
            </a:extLst>
          </p:cNvPr>
          <p:cNvSpPr/>
          <p:nvPr/>
        </p:nvSpPr>
        <p:spPr>
          <a:xfrm>
            <a:off x="1730694" y="431568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D15416-8CAA-4270-822C-7B49B6534603}"/>
              </a:ext>
            </a:extLst>
          </p:cNvPr>
          <p:cNvSpPr/>
          <p:nvPr/>
        </p:nvSpPr>
        <p:spPr>
          <a:xfrm>
            <a:off x="2693585" y="433647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6AFA0F-A808-44C7-BF05-0EB8BBD42369}"/>
              </a:ext>
            </a:extLst>
          </p:cNvPr>
          <p:cNvSpPr/>
          <p:nvPr/>
        </p:nvSpPr>
        <p:spPr>
          <a:xfrm>
            <a:off x="2977604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707CC9-9280-40E8-B0EE-BB6A9C251EDB}"/>
              </a:ext>
            </a:extLst>
          </p:cNvPr>
          <p:cNvSpPr/>
          <p:nvPr/>
        </p:nvSpPr>
        <p:spPr>
          <a:xfrm>
            <a:off x="5090422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07B21D-9ADE-4FAC-9413-C3D2DE01444A}"/>
              </a:ext>
            </a:extLst>
          </p:cNvPr>
          <p:cNvSpPr/>
          <p:nvPr/>
        </p:nvSpPr>
        <p:spPr>
          <a:xfrm>
            <a:off x="5918792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4099F-5032-4956-829B-B1FE39F029C0}"/>
              </a:ext>
            </a:extLst>
          </p:cNvPr>
          <p:cNvSpPr/>
          <p:nvPr/>
        </p:nvSpPr>
        <p:spPr>
          <a:xfrm>
            <a:off x="7480331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EABEA9-DFBB-4A1E-964C-643287E0C06E}"/>
              </a:ext>
            </a:extLst>
          </p:cNvPr>
          <p:cNvSpPr/>
          <p:nvPr/>
        </p:nvSpPr>
        <p:spPr>
          <a:xfrm>
            <a:off x="8364471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91BF2B-BFAC-4CD5-9FDB-E51127C81BF5}"/>
              </a:ext>
            </a:extLst>
          </p:cNvPr>
          <p:cNvSpPr/>
          <p:nvPr/>
        </p:nvSpPr>
        <p:spPr>
          <a:xfrm>
            <a:off x="9071403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563AB-D4D0-481D-99C3-DC639045FBB4}"/>
              </a:ext>
            </a:extLst>
          </p:cNvPr>
          <p:cNvSpPr/>
          <p:nvPr/>
        </p:nvSpPr>
        <p:spPr>
          <a:xfrm>
            <a:off x="10126549" y="479367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C6C0FF-3394-BA4E-9EF2-7E6E42502F07}"/>
              </a:ext>
            </a:extLst>
          </p:cNvPr>
          <p:cNvSpPr/>
          <p:nvPr/>
        </p:nvSpPr>
        <p:spPr>
          <a:xfrm>
            <a:off x="4579352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919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6AC8F-E997-475E-894D-9C6E5823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781" y="1284468"/>
            <a:ext cx="7581478" cy="50174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6078D96-813F-40F0-B5DA-F83F2543FC29}"/>
              </a:ext>
            </a:extLst>
          </p:cNvPr>
          <p:cNvSpPr/>
          <p:nvPr/>
        </p:nvSpPr>
        <p:spPr>
          <a:xfrm>
            <a:off x="3192349" y="214745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F8A812-BF52-412F-BA88-BBB58B2E0230}"/>
              </a:ext>
            </a:extLst>
          </p:cNvPr>
          <p:cNvSpPr/>
          <p:nvPr/>
        </p:nvSpPr>
        <p:spPr>
          <a:xfrm>
            <a:off x="3905858" y="214745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D9CCAD-5C69-42D8-8F9A-029EE53ED05A}"/>
              </a:ext>
            </a:extLst>
          </p:cNvPr>
          <p:cNvSpPr/>
          <p:nvPr/>
        </p:nvSpPr>
        <p:spPr>
          <a:xfrm>
            <a:off x="4799477" y="214745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34A6A-EBBF-4016-BF77-61A25042E574}"/>
              </a:ext>
            </a:extLst>
          </p:cNvPr>
          <p:cNvSpPr/>
          <p:nvPr/>
        </p:nvSpPr>
        <p:spPr>
          <a:xfrm>
            <a:off x="4577803" y="258502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1BFA6-14A4-4B33-AC61-876BC688637F}"/>
              </a:ext>
            </a:extLst>
          </p:cNvPr>
          <p:cNvSpPr/>
          <p:nvPr/>
        </p:nvSpPr>
        <p:spPr>
          <a:xfrm>
            <a:off x="7082576" y="259888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16F7A-D702-46AB-8E0B-8457B27EA753}"/>
              </a:ext>
            </a:extLst>
          </p:cNvPr>
          <p:cNvSpPr/>
          <p:nvPr/>
        </p:nvSpPr>
        <p:spPr>
          <a:xfrm>
            <a:off x="7764349" y="260003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BE963A-84DC-4E6E-9B89-69304B041B20}"/>
              </a:ext>
            </a:extLst>
          </p:cNvPr>
          <p:cNvSpPr/>
          <p:nvPr/>
        </p:nvSpPr>
        <p:spPr>
          <a:xfrm>
            <a:off x="8519889" y="258502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E3116C-84A0-46DB-8C5A-5DADB0FD0A8B}"/>
              </a:ext>
            </a:extLst>
          </p:cNvPr>
          <p:cNvSpPr/>
          <p:nvPr/>
        </p:nvSpPr>
        <p:spPr>
          <a:xfrm>
            <a:off x="9201662" y="258502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312DB1-D7E6-4446-87F9-1E8A897446AA}"/>
              </a:ext>
            </a:extLst>
          </p:cNvPr>
          <p:cNvSpPr/>
          <p:nvPr/>
        </p:nvSpPr>
        <p:spPr>
          <a:xfrm>
            <a:off x="2837934" y="46966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27460-40F1-4BC0-93A9-9E912B114C6F}"/>
              </a:ext>
            </a:extLst>
          </p:cNvPr>
          <p:cNvSpPr/>
          <p:nvPr/>
        </p:nvSpPr>
        <p:spPr>
          <a:xfrm>
            <a:off x="3546764" y="46966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893872-72FE-4D72-A5B8-9B7DDE5FD08F}"/>
              </a:ext>
            </a:extLst>
          </p:cNvPr>
          <p:cNvSpPr/>
          <p:nvPr/>
        </p:nvSpPr>
        <p:spPr>
          <a:xfrm>
            <a:off x="4290229" y="469091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1B8BD1-49EB-4001-959F-81942B3CA0A9}"/>
              </a:ext>
            </a:extLst>
          </p:cNvPr>
          <p:cNvSpPr/>
          <p:nvPr/>
        </p:nvSpPr>
        <p:spPr>
          <a:xfrm>
            <a:off x="4999059" y="469091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D897C2-7B9C-4AC0-956D-FCE158EC07F1}"/>
              </a:ext>
            </a:extLst>
          </p:cNvPr>
          <p:cNvSpPr/>
          <p:nvPr/>
        </p:nvSpPr>
        <p:spPr>
          <a:xfrm>
            <a:off x="5153892" y="513541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451CB1-99C7-4D17-B85D-328355DEA751}"/>
              </a:ext>
            </a:extLst>
          </p:cNvPr>
          <p:cNvSpPr/>
          <p:nvPr/>
        </p:nvSpPr>
        <p:spPr>
          <a:xfrm>
            <a:off x="8789586" y="426773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C10436-693D-4229-9BFF-DAB86CCA166C}"/>
              </a:ext>
            </a:extLst>
          </p:cNvPr>
          <p:cNvSpPr/>
          <p:nvPr/>
        </p:nvSpPr>
        <p:spPr>
          <a:xfrm>
            <a:off x="7002349" y="469091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AD5135-040B-48AE-96E0-3D83A08CCDF4}"/>
              </a:ext>
            </a:extLst>
          </p:cNvPr>
          <p:cNvSpPr/>
          <p:nvPr/>
        </p:nvSpPr>
        <p:spPr>
          <a:xfrm>
            <a:off x="7669143" y="4697842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4E2B63-D28E-40FC-8B1F-0E51C1866B84}"/>
              </a:ext>
            </a:extLst>
          </p:cNvPr>
          <p:cNvSpPr/>
          <p:nvPr/>
        </p:nvSpPr>
        <p:spPr>
          <a:xfrm>
            <a:off x="9302204" y="513541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1458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F39AA-6647-4DC9-814B-1435E4E1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2" y="858550"/>
            <a:ext cx="6876595" cy="5445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2A4ED-E341-48E4-86C3-8B304488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676" y="2404817"/>
            <a:ext cx="3327571" cy="2336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Insertion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078D96-813F-40F0-B5DA-F83F2543FC29}"/>
              </a:ext>
            </a:extLst>
          </p:cNvPr>
          <p:cNvSpPr/>
          <p:nvPr/>
        </p:nvSpPr>
        <p:spPr>
          <a:xfrm>
            <a:off x="733167" y="173181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F8A812-BF52-412F-BA88-BBB58B2E0230}"/>
              </a:ext>
            </a:extLst>
          </p:cNvPr>
          <p:cNvSpPr/>
          <p:nvPr/>
        </p:nvSpPr>
        <p:spPr>
          <a:xfrm>
            <a:off x="1375184" y="167080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D9CCAD-5C69-42D8-8F9A-029EE53ED05A}"/>
              </a:ext>
            </a:extLst>
          </p:cNvPr>
          <p:cNvSpPr/>
          <p:nvPr/>
        </p:nvSpPr>
        <p:spPr>
          <a:xfrm>
            <a:off x="2901404" y="207607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A34A6A-EBBF-4016-BF77-61A25042E574}"/>
              </a:ext>
            </a:extLst>
          </p:cNvPr>
          <p:cNvSpPr/>
          <p:nvPr/>
        </p:nvSpPr>
        <p:spPr>
          <a:xfrm>
            <a:off x="2409566" y="128937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1BFA6-14A4-4B33-AC61-876BC688637F}"/>
              </a:ext>
            </a:extLst>
          </p:cNvPr>
          <p:cNvSpPr/>
          <p:nvPr/>
        </p:nvSpPr>
        <p:spPr>
          <a:xfrm>
            <a:off x="2658222" y="250121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16F7A-D702-46AB-8E0B-8457B27EA753}"/>
              </a:ext>
            </a:extLst>
          </p:cNvPr>
          <p:cNvSpPr/>
          <p:nvPr/>
        </p:nvSpPr>
        <p:spPr>
          <a:xfrm>
            <a:off x="5537792" y="167080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BE963A-84DC-4E6E-9B89-69304B041B20}"/>
              </a:ext>
            </a:extLst>
          </p:cNvPr>
          <p:cNvSpPr/>
          <p:nvPr/>
        </p:nvSpPr>
        <p:spPr>
          <a:xfrm>
            <a:off x="3894749" y="208510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E3116C-84A0-46DB-8C5A-5DADB0FD0A8B}"/>
              </a:ext>
            </a:extLst>
          </p:cNvPr>
          <p:cNvSpPr/>
          <p:nvPr/>
        </p:nvSpPr>
        <p:spPr>
          <a:xfrm>
            <a:off x="5892207" y="252935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312DB1-D7E6-4446-87F9-1E8A897446AA}"/>
              </a:ext>
            </a:extLst>
          </p:cNvPr>
          <p:cNvSpPr/>
          <p:nvPr/>
        </p:nvSpPr>
        <p:spPr>
          <a:xfrm>
            <a:off x="501966" y="441960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427460-40F1-4BC0-93A9-9E912B114C6F}"/>
              </a:ext>
            </a:extLst>
          </p:cNvPr>
          <p:cNvSpPr/>
          <p:nvPr/>
        </p:nvSpPr>
        <p:spPr>
          <a:xfrm>
            <a:off x="1143983" y="441498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893872-72FE-4D72-A5B8-9B7DDE5FD08F}"/>
              </a:ext>
            </a:extLst>
          </p:cNvPr>
          <p:cNvSpPr/>
          <p:nvPr/>
        </p:nvSpPr>
        <p:spPr>
          <a:xfrm>
            <a:off x="2177571" y="405706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1B8BD1-49EB-4001-959F-81942B3CA0A9}"/>
              </a:ext>
            </a:extLst>
          </p:cNvPr>
          <p:cNvSpPr/>
          <p:nvPr/>
        </p:nvSpPr>
        <p:spPr>
          <a:xfrm>
            <a:off x="3144986" y="482715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D897C2-7B9C-4AC0-956D-FCE158EC07F1}"/>
              </a:ext>
            </a:extLst>
          </p:cNvPr>
          <p:cNvSpPr/>
          <p:nvPr/>
        </p:nvSpPr>
        <p:spPr>
          <a:xfrm>
            <a:off x="2502969" y="482715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451CB1-99C7-4D17-B85D-328355DEA751}"/>
              </a:ext>
            </a:extLst>
          </p:cNvPr>
          <p:cNvSpPr/>
          <p:nvPr/>
        </p:nvSpPr>
        <p:spPr>
          <a:xfrm>
            <a:off x="6528202" y="248661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C10436-693D-4229-9BFF-DAB86CCA166C}"/>
              </a:ext>
            </a:extLst>
          </p:cNvPr>
          <p:cNvSpPr/>
          <p:nvPr/>
        </p:nvSpPr>
        <p:spPr>
          <a:xfrm>
            <a:off x="2956551" y="5252292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AD5135-040B-48AE-96E0-3D83A08CCDF4}"/>
              </a:ext>
            </a:extLst>
          </p:cNvPr>
          <p:cNvSpPr/>
          <p:nvPr/>
        </p:nvSpPr>
        <p:spPr>
          <a:xfrm>
            <a:off x="3833081" y="443833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4E2B63-D28E-40FC-8B1F-0E51C1866B84}"/>
              </a:ext>
            </a:extLst>
          </p:cNvPr>
          <p:cNvSpPr/>
          <p:nvPr/>
        </p:nvSpPr>
        <p:spPr>
          <a:xfrm>
            <a:off x="4517521" y="208510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9FF926-8EF1-4720-833C-46501307524C}"/>
              </a:ext>
            </a:extLst>
          </p:cNvPr>
          <p:cNvSpPr/>
          <p:nvPr/>
        </p:nvSpPr>
        <p:spPr>
          <a:xfrm>
            <a:off x="4517521" y="443833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0073D3-BC74-42A6-B405-C2EDDDD7DD71}"/>
              </a:ext>
            </a:extLst>
          </p:cNvPr>
          <p:cNvSpPr/>
          <p:nvPr/>
        </p:nvSpPr>
        <p:spPr>
          <a:xfrm>
            <a:off x="5537792" y="404796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F08681-CF3B-47FC-BB7A-68781754E575}"/>
              </a:ext>
            </a:extLst>
          </p:cNvPr>
          <p:cNvSpPr/>
          <p:nvPr/>
        </p:nvSpPr>
        <p:spPr>
          <a:xfrm>
            <a:off x="6179345" y="443833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E2B39B-1C25-475A-9139-4D8D31678457}"/>
              </a:ext>
            </a:extLst>
          </p:cNvPr>
          <p:cNvSpPr/>
          <p:nvPr/>
        </p:nvSpPr>
        <p:spPr>
          <a:xfrm>
            <a:off x="6335725" y="526166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52CA9D-EA33-4D1E-B2D2-CCB8983DB309}"/>
              </a:ext>
            </a:extLst>
          </p:cNvPr>
          <p:cNvSpPr/>
          <p:nvPr/>
        </p:nvSpPr>
        <p:spPr>
          <a:xfrm>
            <a:off x="7787259" y="375946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0CEFB9-17E2-40AF-8BC8-D7D0700ACE58}"/>
              </a:ext>
            </a:extLst>
          </p:cNvPr>
          <p:cNvSpPr/>
          <p:nvPr/>
        </p:nvSpPr>
        <p:spPr>
          <a:xfrm>
            <a:off x="8443776" y="373392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DF2B30-F973-480C-96F5-C79A9169E2C5}"/>
              </a:ext>
            </a:extLst>
          </p:cNvPr>
          <p:cNvSpPr/>
          <p:nvPr/>
        </p:nvSpPr>
        <p:spPr>
          <a:xfrm>
            <a:off x="8737590" y="294742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B55030-978F-406A-95CD-CD41701F813B}"/>
              </a:ext>
            </a:extLst>
          </p:cNvPr>
          <p:cNvSpPr/>
          <p:nvPr/>
        </p:nvSpPr>
        <p:spPr>
          <a:xfrm>
            <a:off x="10199245" y="2910747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59CA34-7B40-461D-8665-6BBE2E9B365C}"/>
              </a:ext>
            </a:extLst>
          </p:cNvPr>
          <p:cNvSpPr/>
          <p:nvPr/>
        </p:nvSpPr>
        <p:spPr>
          <a:xfrm>
            <a:off x="10296226" y="376996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734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D809-28F0-45F3-B1C8-F1B241E2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BBA0-A013-41A2-AA20-EBC8A0D0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1" y="1174759"/>
            <a:ext cx="4510433" cy="5114110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Root is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Every leaf is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Children of a red node are black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All leaves have the same black depth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Imagine we remove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2A08C-600F-49FE-987D-12BF736F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33" y="1742586"/>
            <a:ext cx="6985177" cy="35831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91BFE3-D3D6-41E9-9F25-00216F07D546}"/>
              </a:ext>
            </a:extLst>
          </p:cNvPr>
          <p:cNvSpPr/>
          <p:nvPr/>
        </p:nvSpPr>
        <p:spPr>
          <a:xfrm>
            <a:off x="7904006" y="303372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D3DE32-37C2-4244-88EB-DEFC11C4689F}"/>
              </a:ext>
            </a:extLst>
          </p:cNvPr>
          <p:cNvSpPr/>
          <p:nvPr/>
        </p:nvSpPr>
        <p:spPr>
          <a:xfrm>
            <a:off x="10083388" y="3633100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90C6D2-92ED-4188-904D-69D34519A1AA}"/>
              </a:ext>
            </a:extLst>
          </p:cNvPr>
          <p:cNvSpPr/>
          <p:nvPr/>
        </p:nvSpPr>
        <p:spPr>
          <a:xfrm>
            <a:off x="5892113" y="364537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FF1F90-A72C-4727-8CC0-F78DB4C5DD66}"/>
              </a:ext>
            </a:extLst>
          </p:cNvPr>
          <p:cNvSpPr/>
          <p:nvPr/>
        </p:nvSpPr>
        <p:spPr>
          <a:xfrm>
            <a:off x="6672448" y="42117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311D46-8A86-47E5-AD9A-E791BD38145C}"/>
              </a:ext>
            </a:extLst>
          </p:cNvPr>
          <p:cNvSpPr/>
          <p:nvPr/>
        </p:nvSpPr>
        <p:spPr>
          <a:xfrm>
            <a:off x="7594686" y="4211733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822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7870733-E920-4ED7-9D47-ABB997157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26" y="2088424"/>
            <a:ext cx="3463401" cy="3294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4FFF3E-4177-4AC9-82E4-5E3254142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59" y="1841352"/>
            <a:ext cx="4029725" cy="327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6A0CB-F4D2-4387-B258-4781840D0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70" y="1741719"/>
            <a:ext cx="4029725" cy="3814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 Patterns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12E570-0702-424D-A79D-6BF7A751C2AE}"/>
              </a:ext>
            </a:extLst>
          </p:cNvPr>
          <p:cNvSpPr/>
          <p:nvPr/>
        </p:nvSpPr>
        <p:spPr>
          <a:xfrm>
            <a:off x="499853" y="356268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766A-BA52-4554-979A-24B2AB75DA15}"/>
              </a:ext>
            </a:extLst>
          </p:cNvPr>
          <p:cNvSpPr/>
          <p:nvPr/>
        </p:nvSpPr>
        <p:spPr>
          <a:xfrm>
            <a:off x="1982822" y="2420783"/>
            <a:ext cx="407773" cy="45102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5FF218-71B8-4BC0-B90E-8C61BB13AF9D}"/>
              </a:ext>
            </a:extLst>
          </p:cNvPr>
          <p:cNvSpPr/>
          <p:nvPr/>
        </p:nvSpPr>
        <p:spPr>
          <a:xfrm>
            <a:off x="5217680" y="3902248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BA725F-EB70-4902-9EFC-6A79044D9F0E}"/>
              </a:ext>
            </a:extLst>
          </p:cNvPr>
          <p:cNvSpPr/>
          <p:nvPr/>
        </p:nvSpPr>
        <p:spPr>
          <a:xfrm>
            <a:off x="6089073" y="2666101"/>
            <a:ext cx="407773" cy="45102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988F12-61B9-4D02-875A-D4C43CEEB1C6}"/>
              </a:ext>
            </a:extLst>
          </p:cNvPr>
          <p:cNvSpPr/>
          <p:nvPr/>
        </p:nvSpPr>
        <p:spPr>
          <a:xfrm>
            <a:off x="9302766" y="2764957"/>
            <a:ext cx="407773" cy="45102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9201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B0DB22-496C-4AFA-AC10-66124F55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75" y="2392738"/>
            <a:ext cx="4847451" cy="3483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26B9CF-A666-47EE-B34C-1B915D9F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05" y="2090533"/>
            <a:ext cx="4962441" cy="3150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 Patterns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71C2CA-52B4-42C4-8CA2-AAB08EC79AAA}"/>
              </a:ext>
            </a:extLst>
          </p:cNvPr>
          <p:cNvSpPr/>
          <p:nvPr/>
        </p:nvSpPr>
        <p:spPr>
          <a:xfrm>
            <a:off x="3220291" y="2977978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052F86-CD0D-4DBC-844C-A2FDE650BC40}"/>
              </a:ext>
            </a:extLst>
          </p:cNvPr>
          <p:cNvSpPr/>
          <p:nvPr/>
        </p:nvSpPr>
        <p:spPr>
          <a:xfrm>
            <a:off x="7875185" y="401549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C695D-C0B1-42E2-8FCE-317DC374BF22}"/>
              </a:ext>
            </a:extLst>
          </p:cNvPr>
          <p:cNvSpPr/>
          <p:nvPr/>
        </p:nvSpPr>
        <p:spPr>
          <a:xfrm>
            <a:off x="4268638" y="1437469"/>
            <a:ext cx="230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Testing and Debugging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6EB5E-F57F-40B3-A645-6E20BDF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1" y="2495549"/>
            <a:ext cx="5040633" cy="1866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638F6-1308-4CCD-B7A2-7306A029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084" y="2392545"/>
            <a:ext cx="5436093" cy="207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6435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B24B20-2D19-4E6B-B45A-D5D9EBB9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22" y="2282765"/>
            <a:ext cx="4659582" cy="3016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0C85D-580C-4D2F-A849-75B69F65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96" y="2282765"/>
            <a:ext cx="4491840" cy="3282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 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052F86-CD0D-4DBC-844C-A2FDE650BC40}"/>
              </a:ext>
            </a:extLst>
          </p:cNvPr>
          <p:cNvSpPr/>
          <p:nvPr/>
        </p:nvSpPr>
        <p:spPr>
          <a:xfrm>
            <a:off x="7341785" y="3924014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2704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6DC5D-6987-4376-9188-AE242559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10" y="2263715"/>
            <a:ext cx="4343312" cy="3077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1C14F-982F-469D-A486-970B7149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63" y="1994124"/>
            <a:ext cx="4704281" cy="3514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E0EF6-F736-4EAD-BF94-0D930CAB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 Patterns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71C2CA-52B4-42C4-8CA2-AAB08EC79AAA}"/>
              </a:ext>
            </a:extLst>
          </p:cNvPr>
          <p:cNvSpPr/>
          <p:nvPr/>
        </p:nvSpPr>
        <p:spPr>
          <a:xfrm>
            <a:off x="2118855" y="3656850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052F86-CD0D-4DBC-844C-A2FDE650BC40}"/>
              </a:ext>
            </a:extLst>
          </p:cNvPr>
          <p:cNvSpPr/>
          <p:nvPr/>
        </p:nvSpPr>
        <p:spPr>
          <a:xfrm>
            <a:off x="8606803" y="3751521"/>
            <a:ext cx="407773" cy="45102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9918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F2EDF5-B52C-4846-94C0-CBFE82DC5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04" r="51354"/>
          <a:stretch/>
        </p:blipFill>
        <p:spPr>
          <a:xfrm>
            <a:off x="7534825" y="2126672"/>
            <a:ext cx="4442430" cy="302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6211D-169B-48A0-BE43-5B50D667D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31"/>
          <a:stretch/>
        </p:blipFill>
        <p:spPr>
          <a:xfrm>
            <a:off x="84427" y="2213433"/>
            <a:ext cx="7450398" cy="2662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EABEA9-DFBB-4A1E-964C-643287E0C06E}"/>
              </a:ext>
            </a:extLst>
          </p:cNvPr>
          <p:cNvSpPr/>
          <p:nvPr/>
        </p:nvSpPr>
        <p:spPr>
          <a:xfrm>
            <a:off x="6394922" y="307570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91BF2B-BFAC-4CD5-9FDB-E51127C81BF5}"/>
              </a:ext>
            </a:extLst>
          </p:cNvPr>
          <p:cNvSpPr/>
          <p:nvPr/>
        </p:nvSpPr>
        <p:spPr>
          <a:xfrm>
            <a:off x="9339964" y="367467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B2EBA1-7F07-4967-A66E-2A8965A0A6C5}"/>
              </a:ext>
            </a:extLst>
          </p:cNvPr>
          <p:cNvSpPr/>
          <p:nvPr/>
        </p:nvSpPr>
        <p:spPr>
          <a:xfrm>
            <a:off x="1075589" y="301827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033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A3563-F35D-4D1C-8438-263697C4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2" y="872417"/>
            <a:ext cx="7634233" cy="5463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B4058D-6825-407B-A34C-70B67861B90B}"/>
              </a:ext>
            </a:extLst>
          </p:cNvPr>
          <p:cNvSpPr/>
          <p:nvPr/>
        </p:nvSpPr>
        <p:spPr>
          <a:xfrm>
            <a:off x="4742934" y="134389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82643C-8DF4-498C-8FA8-B07D5CC373C0}"/>
              </a:ext>
            </a:extLst>
          </p:cNvPr>
          <p:cNvSpPr/>
          <p:nvPr/>
        </p:nvSpPr>
        <p:spPr>
          <a:xfrm>
            <a:off x="2028567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DAFE24-F866-41CB-8BF0-EEDA429BD97D}"/>
              </a:ext>
            </a:extLst>
          </p:cNvPr>
          <p:cNvSpPr/>
          <p:nvPr/>
        </p:nvSpPr>
        <p:spPr>
          <a:xfrm>
            <a:off x="4913214" y="230939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F87969-7299-42A5-9252-36159957F305}"/>
              </a:ext>
            </a:extLst>
          </p:cNvPr>
          <p:cNvSpPr/>
          <p:nvPr/>
        </p:nvSpPr>
        <p:spPr>
          <a:xfrm>
            <a:off x="2800396" y="2309396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E8E22B-FFA3-4CEF-8D13-F1D7ED8A35B6}"/>
              </a:ext>
            </a:extLst>
          </p:cNvPr>
          <p:cNvSpPr/>
          <p:nvPr/>
        </p:nvSpPr>
        <p:spPr>
          <a:xfrm>
            <a:off x="3162484" y="1357745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D15416-8CAA-4270-822C-7B49B6534603}"/>
              </a:ext>
            </a:extLst>
          </p:cNvPr>
          <p:cNvSpPr/>
          <p:nvPr/>
        </p:nvSpPr>
        <p:spPr>
          <a:xfrm>
            <a:off x="3013364" y="4189834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6AFA0F-A808-44C7-BF05-0EB8BBD42369}"/>
              </a:ext>
            </a:extLst>
          </p:cNvPr>
          <p:cNvSpPr/>
          <p:nvPr/>
        </p:nvSpPr>
        <p:spPr>
          <a:xfrm>
            <a:off x="8569386" y="5153038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707CC9-9280-40E8-B0EE-BB6A9C251EDB}"/>
              </a:ext>
            </a:extLst>
          </p:cNvPr>
          <p:cNvSpPr/>
          <p:nvPr/>
        </p:nvSpPr>
        <p:spPr>
          <a:xfrm>
            <a:off x="8392179" y="419446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07B21D-9ADE-4FAC-9413-C3D2DE01444A}"/>
              </a:ext>
            </a:extLst>
          </p:cNvPr>
          <p:cNvSpPr/>
          <p:nvPr/>
        </p:nvSpPr>
        <p:spPr>
          <a:xfrm>
            <a:off x="6443762" y="419446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A4099F-5032-4956-829B-B1FE39F029C0}"/>
              </a:ext>
            </a:extLst>
          </p:cNvPr>
          <p:cNvSpPr/>
          <p:nvPr/>
        </p:nvSpPr>
        <p:spPr>
          <a:xfrm>
            <a:off x="6429908" y="225829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EABEA9-DFBB-4A1E-964C-643287E0C06E}"/>
              </a:ext>
            </a:extLst>
          </p:cNvPr>
          <p:cNvSpPr/>
          <p:nvPr/>
        </p:nvSpPr>
        <p:spPr>
          <a:xfrm>
            <a:off x="8562459" y="2302469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91BF2B-BFAC-4CD5-9FDB-E51127C81BF5}"/>
              </a:ext>
            </a:extLst>
          </p:cNvPr>
          <p:cNvSpPr/>
          <p:nvPr/>
        </p:nvSpPr>
        <p:spPr>
          <a:xfrm>
            <a:off x="8392179" y="134389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563AB-D4D0-481D-99C3-DC639045FBB4}"/>
              </a:ext>
            </a:extLst>
          </p:cNvPr>
          <p:cNvSpPr/>
          <p:nvPr/>
        </p:nvSpPr>
        <p:spPr>
          <a:xfrm>
            <a:off x="6784323" y="1343891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B2EBA1-7F07-4967-A66E-2A8965A0A6C5}"/>
              </a:ext>
            </a:extLst>
          </p:cNvPr>
          <p:cNvSpPr/>
          <p:nvPr/>
        </p:nvSpPr>
        <p:spPr>
          <a:xfrm>
            <a:off x="4742934" y="5160817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A87F7-1590-4AFE-B5E3-30391D3FE96C}"/>
              </a:ext>
            </a:extLst>
          </p:cNvPr>
          <p:cNvSpPr/>
          <p:nvPr/>
        </p:nvSpPr>
        <p:spPr>
          <a:xfrm>
            <a:off x="2658949" y="512070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C776B1-0596-40F9-BF01-E02B32ABFB15}"/>
              </a:ext>
            </a:extLst>
          </p:cNvPr>
          <p:cNvSpPr/>
          <p:nvPr/>
        </p:nvSpPr>
        <p:spPr>
          <a:xfrm>
            <a:off x="4642002" y="4189834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61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C55772-3EF4-49E9-9162-DCBA9C2C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96" y="988906"/>
            <a:ext cx="8554828" cy="5269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C0EA3-6784-45EA-B525-E8B4613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Red-Black Tree Removal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B4058D-6825-407B-A34C-70B67861B90B}"/>
              </a:ext>
            </a:extLst>
          </p:cNvPr>
          <p:cNvSpPr/>
          <p:nvPr/>
        </p:nvSpPr>
        <p:spPr>
          <a:xfrm>
            <a:off x="5101080" y="1708032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82643C-8DF4-498C-8FA8-B07D5CC373C0}"/>
              </a:ext>
            </a:extLst>
          </p:cNvPr>
          <p:cNvSpPr/>
          <p:nvPr/>
        </p:nvSpPr>
        <p:spPr>
          <a:xfrm>
            <a:off x="2800395" y="169718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D15416-8CAA-4270-822C-7B49B6534603}"/>
              </a:ext>
            </a:extLst>
          </p:cNvPr>
          <p:cNvSpPr/>
          <p:nvPr/>
        </p:nvSpPr>
        <p:spPr>
          <a:xfrm>
            <a:off x="2910211" y="4331844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EABEA9-DFBB-4A1E-964C-643287E0C06E}"/>
              </a:ext>
            </a:extLst>
          </p:cNvPr>
          <p:cNvSpPr/>
          <p:nvPr/>
        </p:nvSpPr>
        <p:spPr>
          <a:xfrm>
            <a:off x="7018377" y="4366480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91BF2B-BFAC-4CD5-9FDB-E51127C81BF5}"/>
              </a:ext>
            </a:extLst>
          </p:cNvPr>
          <p:cNvSpPr/>
          <p:nvPr/>
        </p:nvSpPr>
        <p:spPr>
          <a:xfrm>
            <a:off x="9346891" y="170460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F563AB-D4D0-481D-99C3-DC639045FBB4}"/>
              </a:ext>
            </a:extLst>
          </p:cNvPr>
          <p:cNvSpPr/>
          <p:nvPr/>
        </p:nvSpPr>
        <p:spPr>
          <a:xfrm>
            <a:off x="7039676" y="1697183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B2EBA1-7F07-4967-A66E-2A8965A0A6C5}"/>
              </a:ext>
            </a:extLst>
          </p:cNvPr>
          <p:cNvSpPr/>
          <p:nvPr/>
        </p:nvSpPr>
        <p:spPr>
          <a:xfrm>
            <a:off x="4774752" y="4944057"/>
            <a:ext cx="354415" cy="353292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03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255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</a:t>
            </a:r>
            <a:r>
              <a:rPr lang="tr-TR" dirty="0"/>
              <a:t> </a:t>
            </a:r>
            <a:r>
              <a:rPr lang="en-US" dirty="0"/>
              <a:t>(Immutable) Data Structures</a:t>
            </a:r>
            <a:endParaRPr lang="en-US" alt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BD6BC3C-6DBD-40B7-B1DC-60B50FE0B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6754" b="27284"/>
          <a:stretch/>
        </p:blipFill>
        <p:spPr>
          <a:xfrm>
            <a:off x="2618113" y="1243574"/>
            <a:ext cx="6955772" cy="460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63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256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Persistent(Immutable) Data Structures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Persistance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Immutability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/>
              <a:t>Immutable</a:t>
            </a:r>
            <a:r>
              <a:rPr lang="tr-TR" sz="2400" dirty="0"/>
              <a:t> </a:t>
            </a:r>
            <a:r>
              <a:rPr lang="tr-TR" sz="2400" dirty="0" err="1"/>
              <a:t>lists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Immutable</a:t>
            </a:r>
            <a:r>
              <a:rPr lang="tr-TR" sz="2400" dirty="0"/>
              <a:t> </a:t>
            </a:r>
            <a:r>
              <a:rPr lang="tr-TR" sz="2400" dirty="0" err="1"/>
              <a:t>trees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Structural</a:t>
            </a:r>
            <a:r>
              <a:rPr lang="tr-TR" sz="2400" dirty="0"/>
              <a:t> </a:t>
            </a:r>
            <a:r>
              <a:rPr lang="tr-TR" sz="2400" dirty="0" err="1"/>
              <a:t>sharing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copy</a:t>
            </a:r>
            <a:r>
              <a:rPr lang="tr-TR" sz="2400" dirty="0"/>
              <a:t>-on-</a:t>
            </a:r>
            <a:r>
              <a:rPr lang="tr-TR" sz="2400" dirty="0" err="1"/>
              <a:t>write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Transients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2790086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437696-4569-45BA-A35B-762DEC93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algorithms</a:t>
            </a:r>
            <a:r>
              <a:rPr lang="tr-TR" dirty="0"/>
              <a:t>&gt; </a:t>
            </a:r>
            <a:r>
              <a:rPr lang="tr-TR" dirty="0" err="1"/>
              <a:t>package</a:t>
            </a:r>
            <a:r>
              <a:rPr lang="tr-TR" dirty="0"/>
              <a:t> –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anyof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9B2525-BC32-4F41-9DF8-27612911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string</a:t>
            </a:r>
            <a:r>
              <a:rPr lang="tr-TR" dirty="0"/>
              <a:t>&gt; </a:t>
            </a:r>
            <a:r>
              <a:rPr lang="tr-TR" dirty="0" err="1"/>
              <a:t>vecOfStrs</a:t>
            </a:r>
            <a:r>
              <a:rPr lang="tr-TR" dirty="0"/>
              <a:t> = { "</a:t>
            </a:r>
            <a:r>
              <a:rPr lang="tr-TR" dirty="0" err="1"/>
              <a:t>Hi</a:t>
            </a:r>
            <a:r>
              <a:rPr lang="tr-TR" dirty="0"/>
              <a:t>", "</a:t>
            </a:r>
            <a:r>
              <a:rPr lang="tr-TR" dirty="0" err="1"/>
              <a:t>Hello</a:t>
            </a:r>
            <a:r>
              <a:rPr lang="tr-TR" dirty="0"/>
              <a:t>", "test", "</a:t>
            </a:r>
            <a:r>
              <a:rPr lang="tr-TR" dirty="0" err="1"/>
              <a:t>first</a:t>
            </a:r>
            <a:r>
              <a:rPr lang="tr-TR" dirty="0"/>
              <a:t>", "</a:t>
            </a:r>
            <a:r>
              <a:rPr lang="tr-TR" dirty="0" err="1"/>
              <a:t>second</a:t>
            </a:r>
            <a:r>
              <a:rPr lang="tr-TR" dirty="0"/>
              <a:t>", "</a:t>
            </a:r>
            <a:r>
              <a:rPr lang="tr-TR" dirty="0" err="1"/>
              <a:t>third</a:t>
            </a:r>
            <a:r>
              <a:rPr lang="tr-TR" dirty="0"/>
              <a:t>", "</a:t>
            </a:r>
            <a:r>
              <a:rPr lang="tr-TR" dirty="0" err="1"/>
              <a:t>fourth</a:t>
            </a:r>
            <a:r>
              <a:rPr lang="tr-TR" dirty="0"/>
              <a:t>" };</a:t>
            </a:r>
          </a:p>
          <a:p>
            <a:pPr marL="0" indent="0">
              <a:buNone/>
            </a:pPr>
            <a:r>
              <a:rPr lang="tr-TR" dirty="0" err="1"/>
              <a:t>bool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 =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any_of</a:t>
            </a:r>
            <a:r>
              <a:rPr lang="tr-TR" dirty="0"/>
              <a:t>(</a:t>
            </a:r>
            <a:r>
              <a:rPr lang="tr-TR" dirty="0" err="1"/>
              <a:t>vecOfStrs.begin</a:t>
            </a:r>
            <a:r>
              <a:rPr lang="tr-TR" dirty="0"/>
              <a:t>(), </a:t>
            </a:r>
            <a:r>
              <a:rPr lang="tr-TR" dirty="0" err="1"/>
              <a:t>vecOfStrs.end</a:t>
            </a:r>
            <a:r>
              <a:rPr lang="tr-TR" dirty="0"/>
              <a:t>(), [](</a:t>
            </a:r>
            <a:r>
              <a:rPr lang="tr-TR" dirty="0" err="1"/>
              <a:t>const</a:t>
            </a:r>
            <a:r>
              <a:rPr lang="tr-TR" dirty="0"/>
              <a:t>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string</a:t>
            </a:r>
            <a:r>
              <a:rPr lang="tr-TR" dirty="0"/>
              <a:t> &amp; </a:t>
            </a:r>
            <a:r>
              <a:rPr lang="tr-TR" dirty="0" err="1"/>
              <a:t>str</a:t>
            </a:r>
            <a:r>
              <a:rPr lang="tr-TR" dirty="0"/>
              <a:t>){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                              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str.size</a:t>
            </a:r>
            <a:r>
              <a:rPr lang="tr-TR" dirty="0"/>
              <a:t>() == 4;</a:t>
            </a:r>
          </a:p>
          <a:p>
            <a:pPr marL="0" indent="0">
              <a:buNone/>
            </a:pPr>
            <a:r>
              <a:rPr lang="tr-TR" dirty="0"/>
              <a:t>                                                                        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323399359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437696-4569-45BA-A35B-762DEC93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algorithms</a:t>
            </a:r>
            <a:r>
              <a:rPr lang="tr-TR" dirty="0"/>
              <a:t>&gt; </a:t>
            </a:r>
            <a:r>
              <a:rPr lang="tr-TR" dirty="0" err="1"/>
              <a:t>package</a:t>
            </a:r>
            <a:r>
              <a:rPr lang="tr-TR" dirty="0"/>
              <a:t> –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copy_if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9B2525-BC32-4F41-9DF8-27612911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</a:t>
            </a:r>
            <a:r>
              <a:rPr lang="tr-TR" dirty="0" err="1"/>
              <a:t>foo</a:t>
            </a:r>
            <a:r>
              <a:rPr lang="tr-TR" dirty="0"/>
              <a:t> = {25,15,5,-5,-15};</a:t>
            </a:r>
          </a:p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bar;</a:t>
            </a:r>
          </a:p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copy_if</a:t>
            </a:r>
            <a:r>
              <a:rPr lang="tr-TR" dirty="0"/>
              <a:t> (</a:t>
            </a:r>
            <a:r>
              <a:rPr lang="tr-TR" dirty="0" err="1"/>
              <a:t>foo.begin</a:t>
            </a:r>
            <a:r>
              <a:rPr lang="tr-TR" dirty="0"/>
              <a:t>(), </a:t>
            </a:r>
            <a:r>
              <a:rPr lang="tr-TR" dirty="0" err="1"/>
              <a:t>foo.end</a:t>
            </a:r>
            <a:r>
              <a:rPr lang="tr-TR" dirty="0"/>
              <a:t>(),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back_inserter</a:t>
            </a:r>
            <a:r>
              <a:rPr lang="tr-TR" dirty="0"/>
              <a:t>(bar), [](</a:t>
            </a:r>
            <a:r>
              <a:rPr lang="tr-TR" dirty="0" err="1"/>
              <a:t>int</a:t>
            </a:r>
            <a:r>
              <a:rPr lang="tr-TR" dirty="0"/>
              <a:t> i){</a:t>
            </a:r>
            <a:r>
              <a:rPr lang="tr-TR" dirty="0" err="1"/>
              <a:t>return</a:t>
            </a:r>
            <a:r>
              <a:rPr lang="tr-TR" dirty="0"/>
              <a:t> i&gt;=0;} );</a:t>
            </a:r>
          </a:p>
        </p:txBody>
      </p:sp>
    </p:spTree>
    <p:extLst>
      <p:ext uri="{BB962C8B-B14F-4D97-AF65-F5344CB8AC3E}">
        <p14:creationId xmlns:p14="http://schemas.microsoft.com/office/powerpoint/2010/main" val="32276768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437696-4569-45BA-A35B-762DEC93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algorithms</a:t>
            </a:r>
            <a:r>
              <a:rPr lang="tr-TR" dirty="0"/>
              <a:t>&gt; </a:t>
            </a:r>
            <a:r>
              <a:rPr lang="tr-TR" dirty="0" err="1"/>
              <a:t>package</a:t>
            </a:r>
            <a:r>
              <a:rPr lang="tr-TR" dirty="0"/>
              <a:t> –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transform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9B2525-BC32-4F41-9DF8-27612911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numbers1 = {1, 5, 42, 7, 8};</a:t>
            </a:r>
          </a:p>
          <a:p>
            <a:pPr marL="0" indent="0">
              <a:buNone/>
            </a:pP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numbers2 = {10, 7, 4, 2, 2};</a:t>
            </a:r>
          </a:p>
          <a:p>
            <a:pPr marL="0" indent="0">
              <a:buNone/>
            </a:pP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</a:t>
            </a:r>
            <a:r>
              <a:rPr lang="tr-TR" dirty="0" err="1"/>
              <a:t>results</a:t>
            </a:r>
            <a:r>
              <a:rPr lang="tr-TR" dirty="0"/>
              <a:t>;</a:t>
            </a:r>
          </a:p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transform</a:t>
            </a:r>
            <a:r>
              <a:rPr lang="tr-TR" dirty="0"/>
              <a:t>(numbers1.begin(), numbers1.end(),</a:t>
            </a:r>
          </a:p>
          <a:p>
            <a:pPr marL="0" indent="0">
              <a:buNone/>
            </a:pPr>
            <a:r>
              <a:rPr lang="tr-TR" dirty="0"/>
              <a:t>               numbers2.begin(),</a:t>
            </a:r>
          </a:p>
          <a:p>
            <a:pPr marL="0" indent="0">
              <a:buNone/>
            </a:pPr>
            <a:r>
              <a:rPr lang="tr-TR" dirty="0"/>
              <a:t>              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back_inserter</a:t>
            </a:r>
            <a:r>
              <a:rPr lang="tr-TR" dirty="0"/>
              <a:t>(</a:t>
            </a:r>
            <a:r>
              <a:rPr lang="tr-TR" dirty="0" err="1"/>
              <a:t>results</a:t>
            </a:r>
            <a:r>
              <a:rPr lang="tr-TR" dirty="0"/>
              <a:t>),</a:t>
            </a:r>
          </a:p>
          <a:p>
            <a:pPr marL="0" indent="0">
              <a:buNone/>
            </a:pPr>
            <a:r>
              <a:rPr lang="tr-TR" dirty="0"/>
              <a:t>               [](</a:t>
            </a:r>
            <a:r>
              <a:rPr lang="tr-TR" dirty="0" err="1"/>
              <a:t>int</a:t>
            </a:r>
            <a:r>
              <a:rPr lang="tr-TR" dirty="0"/>
              <a:t> i, </a:t>
            </a:r>
            <a:r>
              <a:rPr lang="tr-TR" dirty="0" err="1"/>
              <a:t>int</a:t>
            </a:r>
            <a:r>
              <a:rPr lang="tr-TR" dirty="0"/>
              <a:t> j) {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i+j</a:t>
            </a:r>
            <a:r>
              <a:rPr lang="tr-TR" dirty="0"/>
              <a:t>;});</a:t>
            </a:r>
          </a:p>
        </p:txBody>
      </p:sp>
    </p:spTree>
    <p:extLst>
      <p:ext uri="{BB962C8B-B14F-4D97-AF65-F5344CB8AC3E}">
        <p14:creationId xmlns:p14="http://schemas.microsoft.com/office/powerpoint/2010/main" val="355661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26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classes and Big-O notation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8428C31-0759-450E-B501-33B7B1DF6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6259" y="1245326"/>
            <a:ext cx="7179481" cy="460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4801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437696-4569-45BA-A35B-762DEC93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&lt;</a:t>
            </a:r>
            <a:r>
              <a:rPr lang="tr-TR" dirty="0" err="1"/>
              <a:t>algorithms</a:t>
            </a:r>
            <a:r>
              <a:rPr lang="tr-TR" dirty="0"/>
              <a:t>&gt; </a:t>
            </a:r>
            <a:r>
              <a:rPr lang="tr-TR" dirty="0" err="1"/>
              <a:t>package</a:t>
            </a:r>
            <a:r>
              <a:rPr lang="tr-TR" dirty="0"/>
              <a:t> –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accumulate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9B2525-BC32-4F41-9DF8-27612911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v { 2, 3, 4 };</a:t>
            </a:r>
          </a:p>
          <a:p>
            <a:pPr marL="0" indent="0">
              <a:buNone/>
            </a:pPr>
            <a:r>
              <a:rPr lang="tr-TR" dirty="0" err="1"/>
              <a:t>auto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=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accumulate</a:t>
            </a:r>
            <a:r>
              <a:rPr lang="tr-TR" dirty="0"/>
              <a:t>(</a:t>
            </a:r>
            <a:r>
              <a:rPr lang="tr-TR" dirty="0" err="1"/>
              <a:t>v.begin</a:t>
            </a:r>
            <a:r>
              <a:rPr lang="tr-TR" dirty="0"/>
              <a:t>(), </a:t>
            </a:r>
            <a:r>
              <a:rPr lang="tr-TR" dirty="0" err="1"/>
              <a:t>v.end</a:t>
            </a:r>
            <a:r>
              <a:rPr lang="tr-TR" dirty="0"/>
              <a:t>(), 1);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err="1"/>
              <a:t>const</a:t>
            </a:r>
            <a:r>
              <a:rPr lang="tr-TR" dirty="0"/>
              <a:t>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vector</a:t>
            </a:r>
            <a:r>
              <a:rPr lang="tr-TR" dirty="0"/>
              <a:t>&lt;</a:t>
            </a:r>
            <a:r>
              <a:rPr lang="tr-TR" dirty="0" err="1"/>
              <a:t>int</a:t>
            </a:r>
            <a:r>
              <a:rPr lang="tr-TR" dirty="0"/>
              <a:t>&gt; </a:t>
            </a:r>
            <a:r>
              <a:rPr lang="tr-TR" dirty="0" err="1"/>
              <a:t>ds</a:t>
            </a:r>
            <a:r>
              <a:rPr lang="tr-TR" dirty="0"/>
              <a:t> = {1, 2, 3};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n = </a:t>
            </a:r>
            <a:r>
              <a:rPr lang="tr-TR" dirty="0" err="1"/>
              <a:t>std</a:t>
            </a:r>
            <a:r>
              <a:rPr lang="tr-TR" dirty="0"/>
              <a:t>::</a:t>
            </a:r>
            <a:r>
              <a:rPr lang="tr-TR" dirty="0" err="1"/>
              <a:t>accumulate</a:t>
            </a:r>
            <a:r>
              <a:rPr lang="tr-TR" dirty="0"/>
              <a:t>(</a:t>
            </a:r>
            <a:r>
              <a:rPr lang="tr-TR" dirty="0" err="1"/>
              <a:t>ds.begin</a:t>
            </a:r>
            <a:r>
              <a:rPr lang="tr-TR" dirty="0"/>
              <a:t>(), </a:t>
            </a:r>
            <a:r>
              <a:rPr lang="tr-TR" dirty="0" err="1"/>
              <a:t>ds.end</a:t>
            </a:r>
            <a:r>
              <a:rPr lang="tr-TR" dirty="0"/>
              <a:t>(),</a:t>
            </a:r>
          </a:p>
          <a:p>
            <a:pPr marL="0" indent="0">
              <a:buNone/>
            </a:pPr>
            <a:r>
              <a:rPr lang="tr-TR" dirty="0"/>
              <a:t>                        0,</a:t>
            </a:r>
          </a:p>
          <a:p>
            <a:pPr marL="0" indent="0">
              <a:buNone/>
            </a:pPr>
            <a:r>
              <a:rPr lang="tr-TR" dirty="0"/>
              <a:t>                        [](</a:t>
            </a:r>
            <a:r>
              <a:rPr lang="tr-TR" dirty="0" err="1"/>
              <a:t>int</a:t>
            </a:r>
            <a:r>
              <a:rPr lang="tr-TR" dirty="0"/>
              <a:t> a, </a:t>
            </a:r>
            <a:r>
              <a:rPr lang="tr-TR" dirty="0" err="1"/>
              <a:t>int</a:t>
            </a:r>
            <a:r>
              <a:rPr lang="tr-TR" dirty="0"/>
              <a:t> d) { </a:t>
            </a:r>
            <a:r>
              <a:rPr lang="tr-TR" dirty="0" err="1"/>
              <a:t>return</a:t>
            </a:r>
            <a:r>
              <a:rPr lang="tr-TR" dirty="0"/>
              <a:t> a * 10 + d; });</a:t>
            </a:r>
          </a:p>
        </p:txBody>
      </p:sp>
    </p:spTree>
    <p:extLst>
      <p:ext uri="{BB962C8B-B14F-4D97-AF65-F5344CB8AC3E}">
        <p14:creationId xmlns:p14="http://schemas.microsoft.com/office/powerpoint/2010/main" val="353346554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MAPS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8.1. Hashing Fundamentals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9.2)</a:t>
            </a:r>
            <a:endParaRPr lang="en-US" sz="2800" dirty="0"/>
          </a:p>
          <a:p>
            <a:r>
              <a:rPr lang="en-US" sz="2800" dirty="0"/>
              <a:t>8.2. Key value pairs, STL pair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9.1.3)</a:t>
            </a:r>
            <a:endParaRPr lang="en-US" sz="2800" dirty="0"/>
          </a:p>
          <a:p>
            <a:r>
              <a:rPr lang="en-US" sz="2800" dirty="0"/>
              <a:t>8.3. STL Map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9.1 </a:t>
            </a:r>
            <a:r>
              <a:rPr lang="tr-TR" sz="2800" dirty="0" err="1"/>
              <a:t>Ch</a:t>
            </a:r>
            <a:r>
              <a:rPr lang="tr-TR" sz="2800" dirty="0"/>
              <a:t>. 9.3)</a:t>
            </a:r>
            <a:endParaRPr lang="en-US" sz="2800" dirty="0"/>
          </a:p>
          <a:p>
            <a:r>
              <a:rPr lang="en-US" sz="2800" dirty="0"/>
              <a:t>8.4. STL Multiset and Multimap</a:t>
            </a:r>
            <a:r>
              <a:rPr lang="tr-TR" sz="2800" dirty="0"/>
              <a:t> </a:t>
            </a:r>
          </a:p>
          <a:p>
            <a:r>
              <a:rPr lang="en-US" sz="2800" dirty="0"/>
              <a:t>8.5. STL Unordered Sets and Maps</a:t>
            </a:r>
            <a:r>
              <a:rPr lang="tr-TR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335632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262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Hashing</a:t>
            </a:r>
            <a:r>
              <a:rPr lang="tr-TR" dirty="0"/>
              <a:t> Fundamentals</a:t>
            </a:r>
            <a:endParaRPr lang="en-US" alt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9B808EF-3411-409A-A7EE-9391AA59F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4000" y="1905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1687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263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Hashing</a:t>
            </a:r>
            <a:r>
              <a:rPr lang="tr-TR" dirty="0"/>
              <a:t> Fundamentals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Caching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advantages</a:t>
            </a:r>
            <a:r>
              <a:rPr lang="tr-TR" sz="2400" dirty="0"/>
              <a:t> of </a:t>
            </a:r>
            <a:r>
              <a:rPr lang="tr-TR" sz="2400" dirty="0" err="1"/>
              <a:t>contiguous</a:t>
            </a:r>
            <a:r>
              <a:rPr lang="tr-TR" sz="2400" dirty="0"/>
              <a:t> </a:t>
            </a:r>
            <a:r>
              <a:rPr lang="tr-TR" sz="2400" dirty="0" err="1"/>
              <a:t>memory</a:t>
            </a:r>
            <a:r>
              <a:rPr lang="tr-TR" sz="2400" dirty="0"/>
              <a:t> </a:t>
            </a:r>
            <a:r>
              <a:rPr lang="tr-TR" sz="2400" dirty="0" err="1"/>
              <a:t>blocks</a:t>
            </a:r>
            <a:r>
              <a:rPr lang="tr-TR" sz="24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Hash</a:t>
            </a:r>
            <a:r>
              <a:rPr lang="tr-TR" sz="2400" dirty="0"/>
              <a:t> </a:t>
            </a:r>
            <a:r>
              <a:rPr lang="tr-TR" sz="2400" dirty="0" err="1"/>
              <a:t>codes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hash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Buckets</a:t>
            </a:r>
            <a:r>
              <a:rPr lang="tr-TR" sz="24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Collision</a:t>
            </a:r>
            <a:r>
              <a:rPr lang="tr-TR" sz="2400" dirty="0"/>
              <a:t> </a:t>
            </a:r>
            <a:r>
              <a:rPr lang="tr-TR" sz="2400" dirty="0" err="1"/>
              <a:t>handling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Hashing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Chaining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Linear</a:t>
            </a:r>
            <a:r>
              <a:rPr lang="tr-TR" sz="2400" dirty="0"/>
              <a:t> </a:t>
            </a:r>
            <a:r>
              <a:rPr lang="tr-TR" sz="2400" dirty="0" err="1"/>
              <a:t>Probing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25156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264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STL </a:t>
            </a:r>
            <a:r>
              <a:rPr lang="tr-TR" dirty="0" err="1"/>
              <a:t>Maps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DE2694D-321B-45B3-B862-8472C92C2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24187" y="1524000"/>
            <a:ext cx="6143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380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265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STL </a:t>
            </a:r>
            <a:r>
              <a:rPr lang="tr-TR" dirty="0" err="1"/>
              <a:t>Maps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Key</a:t>
            </a:r>
            <a:r>
              <a:rPr lang="tr-TR" sz="2400" dirty="0"/>
              <a:t>-Value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Pair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Map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62114688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266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STL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Variants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8578E20-EA55-4949-A1A9-5CA3E962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71835" y="1055593"/>
            <a:ext cx="3000087" cy="42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445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267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STL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Variants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Dictionary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MultiSet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MultiMap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Unordered</a:t>
            </a:r>
            <a:r>
              <a:rPr lang="tr-TR" sz="2400" dirty="0"/>
              <a:t> </a:t>
            </a:r>
            <a:r>
              <a:rPr lang="tr-TR" sz="2400" dirty="0" err="1"/>
              <a:t>Sets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Maps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757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27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classes and Big-O notation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Measuring</a:t>
            </a:r>
            <a:r>
              <a:rPr lang="tr-TR" sz="2400" dirty="0"/>
              <a:t> </a:t>
            </a:r>
            <a:r>
              <a:rPr lang="tr-TR" sz="2400" dirty="0" err="1"/>
              <a:t>performance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time </a:t>
            </a:r>
            <a:r>
              <a:rPr lang="tr-TR" sz="2400" dirty="0" err="1"/>
              <a:t>and</a:t>
            </a:r>
            <a:r>
              <a:rPr lang="tr-TR" sz="2400" dirty="0"/>
              <a:t> size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Measurement</a:t>
            </a:r>
            <a:r>
              <a:rPr lang="tr-TR" sz="2400" dirty="0"/>
              <a:t> </a:t>
            </a:r>
            <a:r>
              <a:rPr lang="tr-TR" sz="2400" dirty="0" err="1"/>
              <a:t>relative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length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counting</a:t>
            </a:r>
            <a:r>
              <a:rPr lang="tr-TR" sz="2400" dirty="0"/>
              <a:t> </a:t>
            </a:r>
            <a:r>
              <a:rPr lang="tr-TR" sz="2400" dirty="0" err="1"/>
              <a:t>techniques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Best, </a:t>
            </a:r>
            <a:r>
              <a:rPr lang="tr-TR" sz="2400" dirty="0" err="1"/>
              <a:t>worst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average</a:t>
            </a:r>
            <a:r>
              <a:rPr lang="tr-TR" sz="2400" dirty="0"/>
              <a:t> time </a:t>
            </a:r>
            <a:r>
              <a:rPr lang="tr-TR" sz="2400" dirty="0" err="1"/>
              <a:t>complexity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Growth</a:t>
            </a:r>
            <a:r>
              <a:rPr lang="tr-TR" sz="2400" dirty="0"/>
              <a:t> of a </a:t>
            </a:r>
            <a:r>
              <a:rPr lang="tr-TR" sz="2400" dirty="0" err="1"/>
              <a:t>function</a:t>
            </a:r>
            <a:r>
              <a:rPr lang="tr-TR" sz="2400" dirty="0"/>
              <a:t>, </a:t>
            </a:r>
            <a:r>
              <a:rPr lang="tr-TR" sz="2400" dirty="0" err="1"/>
              <a:t>asymptotic</a:t>
            </a:r>
            <a:r>
              <a:rPr lang="tr-TR" sz="2400" dirty="0"/>
              <a:t> </a:t>
            </a:r>
            <a:r>
              <a:rPr lang="tr-TR" sz="2400" dirty="0" err="1"/>
              <a:t>complexity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complexity</a:t>
            </a:r>
            <a:r>
              <a:rPr lang="tr-TR" sz="2400" dirty="0"/>
              <a:t> </a:t>
            </a:r>
            <a:r>
              <a:rPr lang="tr-TR" sz="2400" dirty="0" err="1"/>
              <a:t>classes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Measuring</a:t>
            </a:r>
            <a:r>
              <a:rPr lang="tr-TR" sz="2400" dirty="0"/>
              <a:t> time in C++</a:t>
            </a:r>
            <a:endParaRPr lang="en-US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961281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28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classes and Big-O notation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Measuring</a:t>
            </a:r>
            <a:r>
              <a:rPr lang="tr-TR" sz="2400" dirty="0"/>
              <a:t> </a:t>
            </a:r>
            <a:r>
              <a:rPr lang="tr-TR" sz="2400" dirty="0" err="1"/>
              <a:t>performance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time </a:t>
            </a:r>
            <a:r>
              <a:rPr lang="tr-TR" sz="2400" dirty="0" err="1"/>
              <a:t>and</a:t>
            </a:r>
            <a:r>
              <a:rPr lang="tr-TR" sz="2400" dirty="0"/>
              <a:t> size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Measurement</a:t>
            </a:r>
            <a:r>
              <a:rPr lang="tr-TR" sz="2400" dirty="0"/>
              <a:t> </a:t>
            </a:r>
            <a:r>
              <a:rPr lang="tr-TR" sz="2400" dirty="0" err="1"/>
              <a:t>relative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input</a:t>
            </a:r>
            <a:r>
              <a:rPr lang="tr-TR" sz="2400" dirty="0"/>
              <a:t> </a:t>
            </a:r>
            <a:r>
              <a:rPr lang="tr-TR" sz="2400" dirty="0" err="1"/>
              <a:t>length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counting</a:t>
            </a:r>
            <a:r>
              <a:rPr lang="tr-TR" sz="2400" dirty="0"/>
              <a:t> </a:t>
            </a:r>
            <a:r>
              <a:rPr lang="tr-TR" sz="2400" dirty="0" err="1"/>
              <a:t>techniques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Best, </a:t>
            </a:r>
            <a:r>
              <a:rPr lang="tr-TR" sz="2400" dirty="0" err="1"/>
              <a:t>worst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average</a:t>
            </a:r>
            <a:r>
              <a:rPr lang="tr-TR" sz="2400" dirty="0"/>
              <a:t> time </a:t>
            </a:r>
            <a:r>
              <a:rPr lang="tr-TR" sz="2400" dirty="0" err="1"/>
              <a:t>complexity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Growth</a:t>
            </a:r>
            <a:r>
              <a:rPr lang="tr-TR" sz="2400" dirty="0"/>
              <a:t> of a </a:t>
            </a:r>
            <a:r>
              <a:rPr lang="tr-TR" sz="2400" dirty="0" err="1"/>
              <a:t>function</a:t>
            </a:r>
            <a:r>
              <a:rPr lang="tr-TR" sz="2400" dirty="0"/>
              <a:t>, </a:t>
            </a:r>
            <a:r>
              <a:rPr lang="tr-TR" sz="2400" dirty="0" err="1"/>
              <a:t>asymptotic</a:t>
            </a:r>
            <a:r>
              <a:rPr lang="tr-TR" sz="2400" dirty="0"/>
              <a:t> </a:t>
            </a:r>
            <a:r>
              <a:rPr lang="tr-TR" sz="2400" dirty="0" err="1"/>
              <a:t>complexity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complexity</a:t>
            </a:r>
            <a:r>
              <a:rPr lang="tr-TR" sz="2400" dirty="0"/>
              <a:t> </a:t>
            </a:r>
            <a:r>
              <a:rPr lang="tr-TR" sz="2400" dirty="0" err="1"/>
              <a:t>classes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Measuring</a:t>
            </a:r>
            <a:r>
              <a:rPr lang="tr-TR" sz="2400" dirty="0"/>
              <a:t> time in C++</a:t>
            </a:r>
            <a:endParaRPr lang="en-US" sz="2400" dirty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3857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29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Measuring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Time</a:t>
            </a:r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C</a:t>
            </a:r>
            <a:r>
              <a:rPr lang="en-US" altLang="tr-TR" dirty="0" err="1">
                <a:solidFill>
                  <a:srgbClr val="000000"/>
                </a:solidFill>
                <a:ea typeface="ＭＳ Ｐゴシック" pitchFamily="-84" charset="-128"/>
              </a:rPr>
              <a:t>omplexity</a:t>
            </a:r>
            <a:endParaRPr lang="en-US" altLang="tr-T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1EA4D80-01AF-42E5-A8BE-79798835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9" r="2185"/>
          <a:stretch>
            <a:fillRect/>
          </a:stretch>
        </p:blipFill>
        <p:spPr bwMode="auto">
          <a:xfrm>
            <a:off x="1450976" y="2645909"/>
            <a:ext cx="8539163" cy="2255837"/>
          </a:xfrm>
          <a:prstGeom prst="rect">
            <a:avLst/>
          </a:prstGeom>
          <a:noFill/>
          <a:ln w="324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 t="7269" r="2185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62BC2134-5E0C-4ED7-96CF-216A9A5F7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6" y="1246188"/>
            <a:ext cx="10818495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How many operations will each of the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tr-TR" altLang="tr-T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following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tr-TR" altLang="tr-T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three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tr-TR" altLang="tr-TR" sz="2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algorithms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take </a:t>
            </a:r>
            <a:r>
              <a:rPr lang="en-US" altLang="tr-TR" sz="20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as a function of</a:t>
            </a: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tr-T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 </a:t>
            </a: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Count variable assignments, additions, multiplications, divisions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192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A07DFF2-C964-4187-88E2-7B6FD8BE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SCHEDULE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9F9A646-3A71-4BC1-B458-B8253239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6" y="1110611"/>
            <a:ext cx="6157487" cy="49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53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30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Measuring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Time</a:t>
            </a:r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C</a:t>
            </a:r>
            <a:r>
              <a:rPr lang="en-US" altLang="tr-TR" dirty="0" err="1">
                <a:solidFill>
                  <a:srgbClr val="000000"/>
                </a:solidFill>
                <a:ea typeface="ＭＳ Ｐゴシック" pitchFamily="-84" charset="-128"/>
              </a:rPr>
              <a:t>omplexity</a:t>
            </a:r>
            <a:endParaRPr lang="en-US" altLang="tr-T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6617260-B0BC-491A-8B15-1584CFF06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4" y="2193925"/>
            <a:ext cx="7343775" cy="22177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933" dir="2700000" algn="ctr" rotWithShape="0">
              <a:srgbClr val="EEECE1">
                <a:alpha val="50026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tr-TR">
              <a:latin typeface="Arial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2BC2134-5E0C-4ED7-96CF-216A9A5F7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6" y="1246188"/>
            <a:ext cx="1081849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number of operations required by the three algorithms</a:t>
            </a:r>
            <a:r>
              <a:rPr lang="tr-TR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4D244A6-539C-4A9A-82B2-1F2410AAE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8" r="2016"/>
          <a:stretch>
            <a:fillRect/>
          </a:stretch>
        </p:blipFill>
        <p:spPr bwMode="auto">
          <a:xfrm>
            <a:off x="1798639" y="2209800"/>
            <a:ext cx="8650287" cy="2362200"/>
          </a:xfrm>
          <a:prstGeom prst="rect">
            <a:avLst/>
          </a:prstGeom>
          <a:noFill/>
          <a:ln w="324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 t="8138" r="2016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05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31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Measuring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Time</a:t>
            </a:r>
            <a:r>
              <a:rPr lang="en-US" altLang="tr-TR" dirty="0">
                <a:solidFill>
                  <a:srgbClr val="000000"/>
                </a:solidFill>
                <a:ea typeface="ＭＳ Ｐゴシック" pitchFamily="-84" charset="-128"/>
              </a:rPr>
              <a:t> 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C</a:t>
            </a:r>
            <a:r>
              <a:rPr lang="en-US" altLang="tr-TR" dirty="0" err="1">
                <a:solidFill>
                  <a:srgbClr val="000000"/>
                </a:solidFill>
                <a:ea typeface="ＭＳ Ｐゴシック" pitchFamily="-84" charset="-128"/>
              </a:rPr>
              <a:t>omplexity</a:t>
            </a:r>
            <a:endParaRPr lang="en-US" altLang="tr-TR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62BC2134-5E0C-4ED7-96CF-216A9A5F7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6" y="1246188"/>
            <a:ext cx="1081849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 eaLnBrk="1" hangingPunct="1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tr-T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number of operations required by the three algorithms plotted as a function of </a:t>
            </a:r>
            <a:r>
              <a:rPr lang="en-US" altLang="tr-T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tr-TR" altLang="tr-TR" sz="200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C5ABA093-4621-433A-99D1-E34B596E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86" y="1648479"/>
            <a:ext cx="51435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10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828F7-2C31-4E8B-AF7B-AEF967DE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99" y="781882"/>
            <a:ext cx="5267325" cy="89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3747C-F249-4CF4-B285-4B027143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02" y="2132259"/>
            <a:ext cx="7751114" cy="3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33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rgbClr val="000000"/>
                </a:solidFill>
                <a:ea typeface="ＭＳ Ｐゴシック" pitchFamily="-84" charset="-128"/>
              </a:rPr>
              <a:t>Complexity</a:t>
            </a:r>
            <a:r>
              <a:rPr lang="tr-TR" altLang="tr-TR" dirty="0">
                <a:solidFill>
                  <a:srgbClr val="000000"/>
                </a:solidFill>
                <a:ea typeface="ＭＳ Ｐゴシック" pitchFamily="-84" charset="-128"/>
              </a:rPr>
              <a:t> </a:t>
            </a:r>
            <a:r>
              <a:rPr lang="tr-TR" altLang="tr-TR" dirty="0" err="1">
                <a:solidFill>
                  <a:srgbClr val="000000"/>
                </a:solidFill>
                <a:ea typeface="ＭＳ Ｐゴシック" pitchFamily="-84" charset="-128"/>
              </a:rPr>
              <a:t>Classes</a:t>
            </a:r>
            <a:endParaRPr lang="en-US" altLang="tr-TR" dirty="0"/>
          </a:p>
        </p:txBody>
      </p:sp>
      <p:graphicFrame>
        <p:nvGraphicFramePr>
          <p:cNvPr id="6" name="Group 1">
            <a:extLst>
              <a:ext uri="{FF2B5EF4-FFF2-40B4-BE49-F238E27FC236}">
                <a16:creationId xmlns:a16="http://schemas.microsoft.com/office/drawing/2014/main" id="{2428B171-3900-454D-8352-14A3FD413B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21612" y="1095506"/>
          <a:ext cx="5148776" cy="5257678"/>
        </p:xfrm>
        <a:graphic>
          <a:graphicData uri="http://schemas.openxmlformats.org/drawingml/2006/table">
            <a:tbl>
              <a:tblPr/>
              <a:tblGrid>
                <a:gridCol w="3111292">
                  <a:extLst>
                    <a:ext uri="{9D8B030D-6E8A-4147-A177-3AD203B41FA5}">
                      <a16:colId xmlns:a16="http://schemas.microsoft.com/office/drawing/2014/main" val="862573980"/>
                    </a:ext>
                  </a:extLst>
                </a:gridCol>
                <a:gridCol w="2037484">
                  <a:extLst>
                    <a:ext uri="{9D8B030D-6E8A-4147-A177-3AD203B41FA5}">
                      <a16:colId xmlns:a16="http://schemas.microsoft.com/office/drawing/2014/main" val="95936349"/>
                    </a:ext>
                  </a:extLst>
                </a:gridCol>
              </a:tblGrid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Constant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(1)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055262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Logarithmic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(log </a:t>
                      </a:r>
                      <a:r>
                        <a:rPr kumimoji="0" lang="tr-TR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14746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Linear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tr-TR" altLang="tr-T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33728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Linear</a:t>
                      </a:r>
                      <a:r>
                        <a:rPr kumimoji="0" lang="tr-TR" altLang="tr-TR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ithmic</a:t>
                      </a:r>
                      <a:endParaRPr kumimoji="0" lang="en-US" altLang="tr-TR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tr-TR" altLang="tr-TR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 </a:t>
                      </a:r>
                      <a:r>
                        <a:rPr kumimoji="0" lang="tr-TR" altLang="tr-TR" sz="24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logN</a:t>
                      </a:r>
                      <a:r>
                        <a:rPr kumimoji="0" lang="en-US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737489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Quadratic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tr-TR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638546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Cubic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tr-TR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57814"/>
                  </a:ext>
                </a:extLst>
              </a:tr>
              <a:tr h="585462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Polynomial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tr-TR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1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a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780397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Exponential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</a:t>
                      </a:r>
                      <a:r>
                        <a:rPr kumimoji="0" lang="en-US" altLang="tr-TR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a</a:t>
                      </a:r>
                      <a:r>
                        <a:rPr kumimoji="0" lang="tr-TR" altLang="tr-TR" sz="2400" b="1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137888"/>
                  </a:ext>
                </a:extLst>
              </a:tr>
              <a:tr h="584027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Factorial</a:t>
                      </a:r>
                    </a:p>
                  </a:txBody>
                  <a:tcPr marL="90000" marR="90000" marT="164736" marB="46800" anchor="ctr" horzOverflow="overflow">
                    <a:lnL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O(N!)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29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94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2C6F4-DEC9-4F60-AF3D-4B854F15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23" y="1766933"/>
            <a:ext cx="7495257" cy="28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87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35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ea typeface="ＭＳ Ｐゴシック" pitchFamily="-84" charset="-128"/>
              </a:rPr>
              <a:t>Running</a:t>
            </a:r>
            <a:r>
              <a:rPr lang="tr-TR" altLang="tr-TR" dirty="0">
                <a:ea typeface="ＭＳ Ｐゴシック" pitchFamily="-84" charset="-128"/>
              </a:rPr>
              <a:t>-time </a:t>
            </a:r>
            <a:r>
              <a:rPr lang="tr-TR" altLang="tr-TR" dirty="0" err="1">
                <a:ea typeface="ＭＳ Ｐゴシック" pitchFamily="-84" charset="-128"/>
              </a:rPr>
              <a:t>Examples</a:t>
            </a:r>
            <a:endParaRPr lang="en-US" altLang="tr-TR" dirty="0"/>
          </a:p>
        </p:txBody>
      </p:sp>
      <p:graphicFrame>
        <p:nvGraphicFramePr>
          <p:cNvPr id="7" name="Group 2">
            <a:extLst>
              <a:ext uri="{FF2B5EF4-FFF2-40B4-BE49-F238E27FC236}">
                <a16:creationId xmlns:a16="http://schemas.microsoft.com/office/drawing/2014/main" id="{4A301AA0-5CFC-41BF-9D45-9F9C2D5AB8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73237" y="1412569"/>
          <a:ext cx="8645525" cy="4603752"/>
        </p:xfrm>
        <a:graphic>
          <a:graphicData uri="http://schemas.openxmlformats.org/drawingml/2006/table">
            <a:tbl>
              <a:tblPr/>
              <a:tblGrid>
                <a:gridCol w="1595438">
                  <a:extLst>
                    <a:ext uri="{9D8B030D-6E8A-4147-A177-3AD203B41FA5}">
                      <a16:colId xmlns:a16="http://schemas.microsoft.com/office/drawing/2014/main" val="1752792678"/>
                    </a:ext>
                  </a:extLst>
                </a:gridCol>
                <a:gridCol w="1690687">
                  <a:extLst>
                    <a:ext uri="{9D8B030D-6E8A-4147-A177-3AD203B41FA5}">
                      <a16:colId xmlns:a16="http://schemas.microsoft.com/office/drawing/2014/main" val="3345545731"/>
                    </a:ext>
                  </a:extLst>
                </a:gridCol>
                <a:gridCol w="2073275">
                  <a:extLst>
                    <a:ext uri="{9D8B030D-6E8A-4147-A177-3AD203B41FA5}">
                      <a16:colId xmlns:a16="http://schemas.microsoft.com/office/drawing/2014/main" val="1431754433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582471106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3248241760"/>
                    </a:ext>
                  </a:extLst>
                </a:gridCol>
              </a:tblGrid>
              <a:tr h="1150938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Constant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O(1)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Logarithmic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O(logN)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Linear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O(N)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Quadratic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O(N</a:t>
                      </a:r>
                      <a:r>
                        <a:rPr kumimoji="0" lang="tr-TR" altLang="tr-TR" sz="2400" b="0" i="0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666853"/>
                  </a:ext>
                </a:extLst>
              </a:tr>
              <a:tr h="1150938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1000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100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l-G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μ</a:t>
                      </a: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s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ms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829971"/>
                  </a:ext>
                </a:extLst>
              </a:tr>
              <a:tr h="1150938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 million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ns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200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ms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hours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35035"/>
                  </a:ext>
                </a:extLst>
              </a:tr>
              <a:tr h="1150938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 billion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ns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300 ns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sec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300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years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64204"/>
                  </a:ext>
                </a:extLst>
              </a:tr>
            </a:tbl>
          </a:graphicData>
        </a:graphic>
      </p:graphicFrame>
      <p:sp>
        <p:nvSpPr>
          <p:cNvPr id="10" name="Text Box 23">
            <a:extLst>
              <a:ext uri="{FF2B5EF4-FFF2-40B4-BE49-F238E27FC236}">
                <a16:creationId xmlns:a16="http://schemas.microsoft.com/office/drawing/2014/main" id="{332CD5A7-809B-4A68-B843-D3496D73B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918094"/>
            <a:ext cx="643667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tr-TR" altLang="tr-TR" sz="2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second = 10</a:t>
            </a:r>
            <a:r>
              <a:rPr lang="tr-TR" altLang="tr-TR" sz="2000" baseline="30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tr-TR" altLang="tr-TR" sz="2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mili sec = 10</a:t>
            </a:r>
            <a:r>
              <a:rPr lang="tr-TR" altLang="tr-TR" sz="2000" baseline="30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lang="tr-TR" altLang="tr-TR" sz="2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micro sec = 10</a:t>
            </a:r>
            <a:r>
              <a:rPr lang="tr-TR" altLang="tr-TR" sz="2000" baseline="30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tr-TR" altLang="tr-TR" sz="2000">
                <a:solidFill>
                  <a:srgbClr val="26267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nano sec</a:t>
            </a:r>
          </a:p>
        </p:txBody>
      </p:sp>
    </p:spTree>
    <p:extLst>
      <p:ext uri="{BB962C8B-B14F-4D97-AF65-F5344CB8AC3E}">
        <p14:creationId xmlns:p14="http://schemas.microsoft.com/office/powerpoint/2010/main" val="2136631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6848F-9FD7-4F5D-9D3C-1E7D724D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850" y="404951"/>
            <a:ext cx="5419725" cy="1733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2E64D-F260-4EC8-A3A7-243C9052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3144683"/>
            <a:ext cx="54673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134A44-AAED-4230-8AAD-2516D5DB4467}"/>
              </a:ext>
            </a:extLst>
          </p:cNvPr>
          <p:cNvSpPr/>
          <p:nvPr/>
        </p:nvSpPr>
        <p:spPr>
          <a:xfrm>
            <a:off x="3501298" y="376847"/>
            <a:ext cx="40328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MSS12"/>
              </a:rPr>
              <a:t>Primitive Operations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80EDE-3079-426D-B92E-5CA1066E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17" y="2020386"/>
            <a:ext cx="8721598" cy="28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1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E57745-789E-4949-91D0-2B625CA8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41" y="532151"/>
            <a:ext cx="6180718" cy="50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61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F96B8A-B3C7-4827-AD52-F564451B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90" y="1175550"/>
            <a:ext cx="6136056" cy="37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0A97E6-123A-47E6-8D3A-8C304D95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GRADING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9ED8B30-4AAB-4B79-8A22-05CA746D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31" y="2659828"/>
            <a:ext cx="6727938" cy="15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8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1AEC5-5F61-496D-9D09-EF394ECD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75" y="1004518"/>
            <a:ext cx="6709776" cy="44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4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41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ea typeface="ＭＳ Ｐゴシック" pitchFamily="-84" charset="-128"/>
              </a:rPr>
              <a:t>Types</a:t>
            </a:r>
            <a:r>
              <a:rPr lang="tr-TR" altLang="tr-TR" dirty="0">
                <a:ea typeface="ＭＳ Ｐゴシック" pitchFamily="-84" charset="-128"/>
              </a:rPr>
              <a:t> of </a:t>
            </a:r>
            <a:r>
              <a:rPr lang="tr-TR" altLang="tr-TR" dirty="0" err="1">
                <a:ea typeface="ＭＳ Ｐゴシック" pitchFamily="-84" charset="-128"/>
              </a:rPr>
              <a:t>Complexity</a:t>
            </a:r>
            <a:r>
              <a:rPr lang="tr-TR" altLang="tr-TR" dirty="0">
                <a:ea typeface="ＭＳ Ｐゴシック" pitchFamily="-84" charset="-128"/>
              </a:rPr>
              <a:t> </a:t>
            </a:r>
            <a:r>
              <a:rPr lang="tr-TR" altLang="tr-TR" dirty="0" err="1">
                <a:ea typeface="ＭＳ Ｐゴシック" pitchFamily="-84" charset="-128"/>
              </a:rPr>
              <a:t>Metrics</a:t>
            </a:r>
            <a:endParaRPr lang="en-US" altLang="tr-TR" dirty="0"/>
          </a:p>
        </p:txBody>
      </p:sp>
      <p:graphicFrame>
        <p:nvGraphicFramePr>
          <p:cNvPr id="6" name="Group 2">
            <a:extLst>
              <a:ext uri="{FF2B5EF4-FFF2-40B4-BE49-F238E27FC236}">
                <a16:creationId xmlns:a16="http://schemas.microsoft.com/office/drawing/2014/main" id="{D5147C9D-BFA5-4481-9C34-E308A7DEAD0B}"/>
              </a:ext>
            </a:extLst>
          </p:cNvPr>
          <p:cNvGraphicFramePr>
            <a:graphicFrameLocks noGrp="1"/>
          </p:cNvGraphicFramePr>
          <p:nvPr/>
        </p:nvGraphicFramePr>
        <p:xfrm>
          <a:off x="1952626" y="1785938"/>
          <a:ext cx="8145463" cy="2238490"/>
        </p:xfrm>
        <a:graphic>
          <a:graphicData uri="http://schemas.openxmlformats.org/drawingml/2006/table">
            <a:tbl>
              <a:tblPr/>
              <a:tblGrid>
                <a:gridCol w="1655763">
                  <a:extLst>
                    <a:ext uri="{9D8B030D-6E8A-4147-A177-3AD203B41FA5}">
                      <a16:colId xmlns:a16="http://schemas.microsoft.com/office/drawing/2014/main" val="1792410010"/>
                    </a:ext>
                  </a:extLst>
                </a:gridCol>
                <a:gridCol w="2417762">
                  <a:extLst>
                    <a:ext uri="{9D8B030D-6E8A-4147-A177-3AD203B41FA5}">
                      <a16:colId xmlns:a16="http://schemas.microsoft.com/office/drawing/2014/main" val="2431698649"/>
                    </a:ext>
                  </a:extLst>
                </a:gridCol>
                <a:gridCol w="2071688">
                  <a:extLst>
                    <a:ext uri="{9D8B030D-6E8A-4147-A177-3AD203B41FA5}">
                      <a16:colId xmlns:a16="http://schemas.microsoft.com/office/drawing/2014/main" val="1053727446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996778104"/>
                    </a:ext>
                  </a:extLst>
                </a:gridCol>
              </a:tblGrid>
              <a:tr h="508000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Notation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Pronounciation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T(N)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Meaning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134158"/>
                  </a:ext>
                </a:extLst>
              </a:tr>
              <a:tr h="576263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O(N)</a:t>
                      </a:r>
                    </a:p>
                  </a:txBody>
                  <a:tcPr marL="90000" marR="90000" marT="184398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Big-O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T(N) ≤ c.f(N)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Upper bound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133130"/>
                  </a:ext>
                </a:extLst>
              </a:tr>
              <a:tr h="576263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l-GR" alt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Ω</a:t>
                      </a:r>
                      <a:r>
                        <a:rPr kumimoji="0" lang="tr-TR" alt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(N)</a:t>
                      </a:r>
                    </a:p>
                  </a:txBody>
                  <a:tcPr marL="90000" marR="90000" marT="184398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Big-Omega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T(N) ≥ c.f(N)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Lower bound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353724"/>
                  </a:ext>
                </a:extLst>
              </a:tr>
              <a:tr h="576263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l-GR" alt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Θ</a:t>
                      </a:r>
                      <a:r>
                        <a:rPr kumimoji="0" lang="tr-TR" altLang="tr-TR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(N)</a:t>
                      </a:r>
                    </a:p>
                  </a:txBody>
                  <a:tcPr marL="90000" marR="90000" marT="184398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Big-Teta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T(N) = c.f(N)</a:t>
                      </a: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Exact</a:t>
                      </a: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</a:t>
                      </a:r>
                      <a:r>
                        <a:rPr kumimoji="0" lang="tr-TR" altLang="tr-TR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equal</a:t>
                      </a:r>
                      <a:endParaRPr kumimoji="0" lang="tr-TR" altLang="tr-TR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66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ＭＳ Ｐゴシック" pitchFamily="-84" charset="-128"/>
                        <a:cs typeface="DejaVu Sans" charset="0"/>
                      </a:endParaRPr>
                    </a:p>
                  </a:txBody>
                  <a:tcPr marL="90000" marR="90000" marT="164741" marB="4680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66360"/>
                  </a:ext>
                </a:extLst>
              </a:tr>
            </a:tbl>
          </a:graphicData>
        </a:graphic>
      </p:graphicFrame>
      <p:sp>
        <p:nvSpPr>
          <p:cNvPr id="7" name="Text Box 20">
            <a:extLst>
              <a:ext uri="{FF2B5EF4-FFF2-40B4-BE49-F238E27FC236}">
                <a16:creationId xmlns:a16="http://schemas.microsoft.com/office/drawing/2014/main" id="{76D5C50C-976A-4F3E-A8D5-DF3F7529D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4500563"/>
            <a:ext cx="8286750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960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tr-TR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Let T(N) be the algorithm running time.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tr-TR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There exists some constant c such that c</a:t>
            </a:r>
            <a:r>
              <a:rPr lang="tr-TR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.</a:t>
            </a:r>
            <a:r>
              <a:rPr lang="en-US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f(N)</a:t>
            </a:r>
            <a:r>
              <a:rPr lang="tr-TR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bounds T(N)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tr-TR" altLang="tr-TR" sz="240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T(N) = O( f(N) )  where </a:t>
            </a:r>
          </a:p>
        </p:txBody>
      </p:sp>
    </p:spTree>
    <p:extLst>
      <p:ext uri="{BB962C8B-B14F-4D97-AF65-F5344CB8AC3E}">
        <p14:creationId xmlns:p14="http://schemas.microsoft.com/office/powerpoint/2010/main" val="2259627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42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ea typeface="ＭＳ Ｐゴシック" pitchFamily="-84" charset="-128"/>
              </a:rPr>
              <a:t>Examples</a:t>
            </a:r>
            <a:r>
              <a:rPr lang="tr-TR" altLang="tr-TR" dirty="0">
                <a:ea typeface="ＭＳ Ｐゴシック" pitchFamily="-84" charset="-128"/>
              </a:rPr>
              <a:t> of T(N) </a:t>
            </a:r>
            <a:r>
              <a:rPr lang="tr-TR" altLang="tr-TR" dirty="0" err="1">
                <a:ea typeface="ＭＳ Ｐゴシック" pitchFamily="-84" charset="-128"/>
              </a:rPr>
              <a:t>and</a:t>
            </a:r>
            <a:r>
              <a:rPr lang="tr-TR" altLang="tr-TR" dirty="0">
                <a:ea typeface="ＭＳ Ｐゴシック" pitchFamily="-84" charset="-128"/>
              </a:rPr>
              <a:t> O( f(N) )</a:t>
            </a:r>
            <a:endParaRPr lang="en-US" altLang="tr-TR" dirty="0"/>
          </a:p>
        </p:txBody>
      </p:sp>
      <p:graphicFrame>
        <p:nvGraphicFramePr>
          <p:cNvPr id="6" name="Group 2">
            <a:extLst>
              <a:ext uri="{FF2B5EF4-FFF2-40B4-BE49-F238E27FC236}">
                <a16:creationId xmlns:a16="http://schemas.microsoft.com/office/drawing/2014/main" id="{66CA7DFF-40FA-4B39-A9CD-CC8E79990B0F}"/>
              </a:ext>
            </a:extLst>
          </p:cNvPr>
          <p:cNvGraphicFramePr>
            <a:graphicFrameLocks noGrp="1"/>
          </p:cNvGraphicFramePr>
          <p:nvPr/>
        </p:nvGraphicFramePr>
        <p:xfrm>
          <a:off x="2524125" y="2206625"/>
          <a:ext cx="7716838" cy="2836118"/>
        </p:xfrm>
        <a:graphic>
          <a:graphicData uri="http://schemas.openxmlformats.org/drawingml/2006/table">
            <a:tbl>
              <a:tblPr/>
              <a:tblGrid>
                <a:gridCol w="4210050">
                  <a:extLst>
                    <a:ext uri="{9D8B030D-6E8A-4147-A177-3AD203B41FA5}">
                      <a16:colId xmlns:a16="http://schemas.microsoft.com/office/drawing/2014/main" val="60246629"/>
                    </a:ext>
                  </a:extLst>
                </a:gridCol>
                <a:gridCol w="3506788">
                  <a:extLst>
                    <a:ext uri="{9D8B030D-6E8A-4147-A177-3AD203B41FA5}">
                      <a16:colId xmlns:a16="http://schemas.microsoft.com/office/drawing/2014/main" val="367384007"/>
                    </a:ext>
                  </a:extLst>
                </a:gridCol>
              </a:tblGrid>
              <a:tr h="803275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Running time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T(N)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Asymptotic Complexity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 f(N) )</a:t>
                      </a:r>
                    </a:p>
                  </a:txBody>
                  <a:tcPr marL="90000" marR="90000" marT="164736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166249"/>
                  </a:ext>
                </a:extLst>
              </a:tr>
              <a:tr h="508000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4</a:t>
                      </a:r>
                      <a:r>
                        <a:rPr kumimoji="0" lang="pt-B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log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log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24919"/>
                  </a:ext>
                </a:extLst>
              </a:tr>
              <a:tr h="508000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7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log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+ 5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+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 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log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pt-B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68539"/>
                  </a:ext>
                </a:extLst>
              </a:tr>
              <a:tr h="508000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 </a:t>
                      </a:r>
                      <a:r>
                        <a:rPr kumimoji="0" lang="en-US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+ 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 </a:t>
                      </a:r>
                      <a:r>
                        <a:rPr kumimoji="0" lang="en-US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+ 40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en-US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 + 800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0" i="1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3</a:t>
                      </a:r>
                      <a:r>
                        <a:rPr kumimoji="0" lang="tr-TR" altLang="tr-TR" sz="2400" b="0" i="1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380624"/>
                  </a:ext>
                </a:extLst>
              </a:tr>
              <a:tr h="508000"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tr-TR" altLang="tr-TR" sz="2400" b="0" i="0" u="none" strike="noStrike" cap="none" normalizeH="0" baseline="3000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 </a:t>
                      </a: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+ </a:t>
                      </a:r>
                      <a:r>
                        <a:rPr kumimoji="0" lang="en-US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1000 </a:t>
                      </a:r>
                      <a:r>
                        <a:rPr kumimoji="0" lang="tr-TR" altLang="tr-TR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itchFamily="-84" charset="-128"/>
                        </a:defRPr>
                      </a:lvl1pPr>
                      <a:lvl2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2pPr>
                      <a:lvl3pPr algn="l" eaLnBrk="0" hangingPunct="0">
                        <a:spcBef>
                          <a:spcPts val="6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3pPr>
                      <a:lvl4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4pPr>
                      <a:lvl5pPr algn="l" eaLnBrk="0" hangingPunct="0"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ejaVu Sans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8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tr-TR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O(</a:t>
                      </a:r>
                      <a:r>
                        <a:rPr kumimoji="0" lang="en-US" altLang="tr-T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2</a:t>
                      </a:r>
                      <a:r>
                        <a:rPr kumimoji="0" lang="tr-TR" altLang="tr-T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N</a:t>
                      </a:r>
                      <a:r>
                        <a:rPr kumimoji="0" lang="tr-TR" altLang="tr-TR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itchFamily="-84" charset="-128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164736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45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439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8978F7-9C3C-4D6C-A96F-4A30513F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3" y="2492546"/>
            <a:ext cx="4914900" cy="2085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60107-22A1-458B-A963-1DE2A52C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773" y="545837"/>
            <a:ext cx="4943475" cy="1114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DE6C9-A561-433E-87AD-230FF11A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95" y="2835446"/>
            <a:ext cx="3524250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25B4E-7FFB-4A38-AC28-8168E8C62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52" y="4942827"/>
            <a:ext cx="4143375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B1A94-17E5-4567-83BE-B91AED2FA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746" y="4825337"/>
            <a:ext cx="45243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AB76C-AFB8-4779-8ECA-F5382F77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2" y="2355148"/>
            <a:ext cx="5410336" cy="2147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BF5D2B-294F-47B0-A100-978523E1B9EA}"/>
              </a:ext>
            </a:extLst>
          </p:cNvPr>
          <p:cNvSpPr/>
          <p:nvPr/>
        </p:nvSpPr>
        <p:spPr>
          <a:xfrm>
            <a:off x="3944696" y="279193"/>
            <a:ext cx="3224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Storing Game Entries in an Array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607FF-25C1-4E4A-BDFF-1E25C95E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31" y="2693193"/>
            <a:ext cx="5337517" cy="14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5004B-3B33-4385-A1F0-636C2CA6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49" y="2246789"/>
            <a:ext cx="4772025" cy="2200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4EB2B8-16C1-4BC8-A64A-0E40B840D03C}"/>
              </a:ext>
            </a:extLst>
          </p:cNvPr>
          <p:cNvSpPr/>
          <p:nvPr/>
        </p:nvSpPr>
        <p:spPr>
          <a:xfrm>
            <a:off x="4459113" y="572155"/>
            <a:ext cx="229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Class for High Scores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64A8F-E124-445C-82A6-6E44DD86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76" y="2465863"/>
            <a:ext cx="46005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5004B-3B33-4385-A1F0-636C2CA6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0" y="1124412"/>
            <a:ext cx="4772025" cy="2200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4EB2B8-16C1-4BC8-A64A-0E40B840D03C}"/>
              </a:ext>
            </a:extLst>
          </p:cNvPr>
          <p:cNvSpPr/>
          <p:nvPr/>
        </p:nvSpPr>
        <p:spPr>
          <a:xfrm>
            <a:off x="4441358" y="151938"/>
            <a:ext cx="229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Class for High Scores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F1422-8355-403D-8A49-13179F87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11" y="3220938"/>
            <a:ext cx="4562475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C07A0-A6AD-4F04-B9F7-F257C9D2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32" y="4534454"/>
            <a:ext cx="4143375" cy="64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DC0D0-5DB8-4116-8F6A-AA8BF368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99" y="941487"/>
            <a:ext cx="49149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5004B-3B33-4385-A1F0-636C2CA6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0" y="1124412"/>
            <a:ext cx="4772025" cy="2200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4EB2B8-16C1-4BC8-A64A-0E40B840D03C}"/>
              </a:ext>
            </a:extLst>
          </p:cNvPr>
          <p:cNvSpPr/>
          <p:nvPr/>
        </p:nvSpPr>
        <p:spPr>
          <a:xfrm>
            <a:off x="4459113" y="572155"/>
            <a:ext cx="229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Class for High Scores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B35A1-8C9E-418D-917B-E1D91046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45" y="3767276"/>
            <a:ext cx="4524375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DC83D-09CC-406B-9274-5C606485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37" y="3843477"/>
            <a:ext cx="3524250" cy="1743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225F3E-DDD4-42A7-9ADA-8E48BBBC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15" y="1543511"/>
            <a:ext cx="45243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123CD2-5AA3-4AA0-8F81-54BB09C134CE}"/>
              </a:ext>
            </a:extLst>
          </p:cNvPr>
          <p:cNvSpPr/>
          <p:nvPr/>
        </p:nvSpPr>
        <p:spPr>
          <a:xfrm>
            <a:off x="4655964" y="376847"/>
            <a:ext cx="169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Sorting an Array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966F-8D41-4EC4-B2AB-AF60B48E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66" y="1238250"/>
            <a:ext cx="4933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5D45A-D8F5-41C6-A9A9-7B25CC17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1" y="1727354"/>
            <a:ext cx="5743017" cy="2853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128AEB-DD6D-4CE1-BA83-F18D5EB6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07" y="1976757"/>
            <a:ext cx="5743016" cy="26041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123CD2-5AA3-4AA0-8F81-54BB09C134CE}"/>
              </a:ext>
            </a:extLst>
          </p:cNvPr>
          <p:cNvSpPr/>
          <p:nvPr/>
        </p:nvSpPr>
        <p:spPr>
          <a:xfrm>
            <a:off x="4655964" y="376847"/>
            <a:ext cx="1690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Sorting an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FB3F22D-E3DF-490E-9012-1DBA0F64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ACADEMIC HONESTY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B51D4F-EDF3-4FEC-BC6A-6E9D69592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</a:t>
            </a:r>
            <a:r>
              <a:rPr lang="tr-TR" dirty="0" err="1"/>
              <a:t>homeworks</a:t>
            </a:r>
            <a:r>
              <a:rPr lang="tr-TR" dirty="0"/>
              <a:t>,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situations</a:t>
            </a:r>
            <a:r>
              <a:rPr lang="tr-TR" dirty="0"/>
              <a:t> </a:t>
            </a:r>
            <a:r>
              <a:rPr lang="tr-TR" dirty="0" err="1"/>
              <a:t>violate</a:t>
            </a:r>
            <a:r>
              <a:rPr lang="tr-TR" dirty="0"/>
              <a:t> </a:t>
            </a:r>
            <a:r>
              <a:rPr lang="tr-TR" dirty="0" err="1"/>
              <a:t>academic</a:t>
            </a:r>
            <a:r>
              <a:rPr lang="tr-TR" dirty="0"/>
              <a:t> </a:t>
            </a:r>
            <a:r>
              <a:rPr lang="tr-TR" dirty="0" err="1"/>
              <a:t>honesty</a:t>
            </a:r>
            <a:r>
              <a:rPr lang="tr-TR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Copy</a:t>
            </a:r>
            <a:r>
              <a:rPr lang="tr-TR" dirty="0"/>
              <a:t> </a:t>
            </a:r>
            <a:r>
              <a:rPr lang="tr-TR" dirty="0" err="1"/>
              <a:t>paste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friend’s</a:t>
            </a:r>
            <a:r>
              <a:rPr lang="tr-TR" dirty="0"/>
              <a:t> </a:t>
            </a:r>
            <a:r>
              <a:rPr lang="tr-TR" dirty="0" err="1"/>
              <a:t>homework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Copy</a:t>
            </a:r>
            <a:r>
              <a:rPr lang="tr-TR" dirty="0"/>
              <a:t> </a:t>
            </a:r>
            <a:r>
              <a:rPr lang="tr-TR" dirty="0" err="1"/>
              <a:t>paste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internet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source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Logical</a:t>
            </a:r>
            <a:r>
              <a:rPr lang="tr-TR" dirty="0"/>
              <a:t> </a:t>
            </a:r>
            <a:r>
              <a:rPr lang="tr-TR" dirty="0" err="1"/>
              <a:t>copy</a:t>
            </a:r>
            <a:r>
              <a:rPr lang="tr-TR" dirty="0"/>
              <a:t> </a:t>
            </a:r>
            <a:r>
              <a:rPr lang="tr-TR" dirty="0" err="1"/>
              <a:t>paste</a:t>
            </a:r>
            <a:r>
              <a:rPr lang="tr-TR" dirty="0"/>
              <a:t> (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logic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friend’s</a:t>
            </a:r>
            <a:r>
              <a:rPr lang="tr-TR" dirty="0"/>
              <a:t> </a:t>
            </a:r>
            <a:r>
              <a:rPr lang="tr-TR" dirty="0" err="1"/>
              <a:t>homework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Logical</a:t>
            </a:r>
            <a:r>
              <a:rPr lang="tr-TR" dirty="0"/>
              <a:t> </a:t>
            </a:r>
            <a:r>
              <a:rPr lang="tr-TR" dirty="0" err="1"/>
              <a:t>copy</a:t>
            </a:r>
            <a:r>
              <a:rPr lang="tr-TR" dirty="0"/>
              <a:t> </a:t>
            </a:r>
            <a:r>
              <a:rPr lang="tr-TR" dirty="0" err="1"/>
              <a:t>paste</a:t>
            </a:r>
            <a:r>
              <a:rPr lang="tr-TR" dirty="0"/>
              <a:t> (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logic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internet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source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dangerous</a:t>
            </a:r>
            <a:r>
              <a:rPr lang="tr-TR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Publish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solution</a:t>
            </a:r>
            <a:r>
              <a:rPr lang="tr-TR" dirty="0"/>
              <a:t> on internet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share</a:t>
            </a:r>
            <a:r>
              <a:rPr lang="tr-TR" dirty="0"/>
              <a:t> it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friend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Discuss</a:t>
            </a:r>
            <a:r>
              <a:rPr lang="tr-TR" dirty="0"/>
              <a:t> </a:t>
            </a:r>
            <a:r>
              <a:rPr lang="tr-TR" dirty="0" err="1"/>
              <a:t>solutions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real</a:t>
            </a:r>
            <a:r>
              <a:rPr lang="tr-TR" dirty="0"/>
              <a:t> </a:t>
            </a:r>
            <a:r>
              <a:rPr lang="tr-TR" dirty="0" err="1"/>
              <a:t>code</a:t>
            </a:r>
            <a:endParaRPr lang="tr-TR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a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time</a:t>
            </a:r>
          </a:p>
          <a:p>
            <a:pPr marL="0" indent="0">
              <a:buNone/>
            </a:pP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allowed</a:t>
            </a:r>
            <a:r>
              <a:rPr lang="tr-TR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Verbally</a:t>
            </a:r>
            <a:r>
              <a:rPr lang="tr-TR" dirty="0"/>
              <a:t> </a:t>
            </a:r>
            <a:r>
              <a:rPr lang="tr-TR" dirty="0" err="1"/>
              <a:t>discuss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solutions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friend</a:t>
            </a:r>
            <a:r>
              <a:rPr lang="tr-TR" dirty="0"/>
              <a:t> (</a:t>
            </a:r>
            <a:r>
              <a:rPr lang="tr-TR" dirty="0" err="1"/>
              <a:t>discussing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real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is </a:t>
            </a:r>
            <a:r>
              <a:rPr lang="tr-TR" dirty="0" err="1"/>
              <a:t>dangerous</a:t>
            </a:r>
            <a:r>
              <a:rPr lang="tr-TR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research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solutions</a:t>
            </a:r>
            <a:r>
              <a:rPr lang="tr-TR" dirty="0"/>
              <a:t> on internet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sources</a:t>
            </a:r>
            <a:endParaRPr lang="tr-TR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3D1FC267-E6BB-4A9F-B09E-013788EFDA26}"/>
              </a:ext>
            </a:extLst>
          </p:cNvPr>
          <p:cNvSpPr/>
          <p:nvPr/>
        </p:nvSpPr>
        <p:spPr>
          <a:xfrm>
            <a:off x="508688" y="2136338"/>
            <a:ext cx="11238791" cy="2585323"/>
          </a:xfrm>
          <a:prstGeom prst="rect">
            <a:avLst/>
          </a:prstGeom>
          <a:solidFill>
            <a:srgbClr val="FFFF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To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be on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safe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side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on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plag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checks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do not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examine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any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while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are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tr-TR" sz="5400" b="1" cap="none" spc="0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coding</a:t>
            </a:r>
            <a:r>
              <a:rPr lang="tr-TR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!!!</a:t>
            </a:r>
          </a:p>
        </p:txBody>
      </p:sp>
    </p:spTree>
    <p:extLst>
      <p:ext uri="{BB962C8B-B14F-4D97-AF65-F5344CB8AC3E}">
        <p14:creationId xmlns:p14="http://schemas.microsoft.com/office/powerpoint/2010/main" val="11719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4C279-5FB6-42DC-8969-6E32048B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34" y="1686018"/>
            <a:ext cx="7453960" cy="32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12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LINKED LISTS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3.1. Single Linked Lists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3.2)</a:t>
            </a:r>
            <a:endParaRPr lang="en-US" sz="2800" dirty="0"/>
          </a:p>
          <a:p>
            <a:r>
              <a:rPr lang="en-US" sz="2800" dirty="0"/>
              <a:t>3.2. Double Linked Lists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Multilists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3.3)</a:t>
            </a:r>
            <a:endParaRPr lang="en-US" sz="2800" dirty="0"/>
          </a:p>
          <a:p>
            <a:r>
              <a:rPr lang="en-US" sz="2800" dirty="0"/>
              <a:t>3.3. Sentinels and Circular Linked Lists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3.4)</a:t>
            </a:r>
            <a:endParaRPr lang="en-US" sz="2800" dirty="0"/>
          </a:p>
          <a:p>
            <a:r>
              <a:rPr lang="en-US" sz="2800" dirty="0"/>
              <a:t>3.</a:t>
            </a:r>
            <a:r>
              <a:rPr lang="tr-TR" sz="2800" dirty="0"/>
              <a:t>4</a:t>
            </a:r>
            <a:r>
              <a:rPr lang="en-US" sz="2800" dirty="0"/>
              <a:t>. </a:t>
            </a:r>
            <a:r>
              <a:rPr lang="tr-TR" sz="2800" dirty="0"/>
              <a:t>STL </a:t>
            </a:r>
            <a:r>
              <a:rPr lang="tr-TR" sz="2800" dirty="0" err="1"/>
              <a:t>Lists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Related</a:t>
            </a:r>
            <a:r>
              <a:rPr lang="tr-TR" sz="2800" dirty="0"/>
              <a:t> Data </a:t>
            </a:r>
            <a:r>
              <a:rPr lang="tr-TR" sz="2800" dirty="0" err="1"/>
              <a:t>Structures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6.1 </a:t>
            </a:r>
            <a:r>
              <a:rPr lang="tr-TR" sz="2800" dirty="0" err="1"/>
              <a:t>Ch</a:t>
            </a:r>
            <a:r>
              <a:rPr lang="tr-TR" sz="2800" dirty="0"/>
              <a:t>. 6.2)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6115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52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Linked Lists</a:t>
            </a:r>
            <a:endParaRPr lang="en-US" alt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BB1F6DF-E8BB-4318-BBCC-BBA7DA0F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65955" y="1714500"/>
            <a:ext cx="606008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53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Linked Lists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Incapabilities</a:t>
            </a:r>
            <a:r>
              <a:rPr lang="tr-TR" sz="2400" dirty="0"/>
              <a:t> of </a:t>
            </a:r>
            <a:r>
              <a:rPr lang="tr-TR" sz="2400" dirty="0" err="1"/>
              <a:t>arrays</a:t>
            </a:r>
            <a:r>
              <a:rPr lang="tr-TR" sz="2400" dirty="0"/>
              <a:t>, </a:t>
            </a:r>
            <a:r>
              <a:rPr lang="tr-TR" sz="2400" dirty="0" err="1"/>
              <a:t>need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</a:t>
            </a:r>
            <a:r>
              <a:rPr lang="tr-TR" sz="2400" dirty="0" err="1"/>
              <a:t>node</a:t>
            </a:r>
            <a:r>
              <a:rPr lang="tr-TR" sz="2400" dirty="0"/>
              <a:t> </a:t>
            </a:r>
            <a:r>
              <a:rPr lang="tr-TR" sz="2400" dirty="0" err="1"/>
              <a:t>structure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ADT w </a:t>
            </a:r>
            <a:r>
              <a:rPr lang="tr-TR" sz="2400" dirty="0" err="1"/>
              <a:t>head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tail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empty</a:t>
            </a:r>
            <a:r>
              <a:rPr lang="tr-TR" sz="2400" dirty="0"/>
              <a:t>, </a:t>
            </a:r>
            <a:r>
              <a:rPr lang="tr-TR" sz="2400" dirty="0" err="1"/>
              <a:t>head</a:t>
            </a:r>
            <a:r>
              <a:rPr lang="tr-TR" sz="2400" dirty="0"/>
              <a:t>, </a:t>
            </a:r>
            <a:r>
              <a:rPr lang="tr-TR" sz="2400" dirty="0" err="1"/>
              <a:t>tail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in </a:t>
            </a:r>
            <a:r>
              <a:rPr lang="tr-TR" sz="2400" dirty="0" err="1"/>
              <a:t>between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Traversal</a:t>
            </a:r>
            <a:r>
              <a:rPr lang="tr-TR" sz="2400" dirty="0"/>
              <a:t> in a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Removal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empty</a:t>
            </a:r>
            <a:r>
              <a:rPr lang="tr-TR" sz="2400" dirty="0"/>
              <a:t>, </a:t>
            </a:r>
            <a:r>
              <a:rPr lang="tr-TR" sz="2400" dirty="0" err="1"/>
              <a:t>head</a:t>
            </a:r>
            <a:r>
              <a:rPr lang="tr-TR" sz="2400" dirty="0"/>
              <a:t>, </a:t>
            </a:r>
            <a:r>
              <a:rPr lang="tr-TR" sz="2400" dirty="0" err="1"/>
              <a:t>tail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in </a:t>
            </a:r>
            <a:r>
              <a:rPr lang="tr-TR" sz="2400" dirty="0" err="1"/>
              <a:t>between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25197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F7504-5D78-4AAA-8FDE-3F6150A5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10" y="824467"/>
            <a:ext cx="7640439" cy="1622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649C8-DE65-4D84-9589-3C202E35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8" y="3526654"/>
            <a:ext cx="4591050" cy="148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AF64F-B955-4AAF-8CA3-8B8B8463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40904"/>
            <a:ext cx="4591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DF7504-5D78-4AAA-8FDE-3F6150A5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22" y="495993"/>
            <a:ext cx="6571419" cy="13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AF64F-B955-4AAF-8CA3-8B8B84637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76" y="2909133"/>
            <a:ext cx="459105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15D3D-4E16-44FC-AA02-57C4E49B8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856" y="2788975"/>
            <a:ext cx="47244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F64F-B955-4AAF-8CA3-8B8B8463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5" y="3703421"/>
            <a:ext cx="4591050" cy="205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4F21B2-3285-4A79-8471-1F0E3BE8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17" y="4185497"/>
            <a:ext cx="4514850" cy="138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7A9FA-5CC2-4FE1-86F0-53B3786F2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90" y="196164"/>
            <a:ext cx="5095093" cy="31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F64F-B955-4AAF-8CA3-8B8B84637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5" y="3703421"/>
            <a:ext cx="459105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E9841-AF43-436D-B7B4-3AD87B7DF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62" y="356864"/>
            <a:ext cx="3810599" cy="26437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34DB3A-A067-4B6F-A33F-E16C3831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935" y="3966561"/>
            <a:ext cx="4648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BE188-A597-4340-B3A7-C34EDD18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64" y="2733674"/>
            <a:ext cx="4969954" cy="152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F8B21-99C8-4544-BFEB-4025CA629E80}"/>
              </a:ext>
            </a:extLst>
          </p:cNvPr>
          <p:cNvSpPr/>
          <p:nvPr/>
        </p:nvSpPr>
        <p:spPr>
          <a:xfrm>
            <a:off x="3457595" y="501134"/>
            <a:ext cx="4069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Implementing a Generic Singly Linked 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2FB6D-C347-47C1-AD84-D5C3BA90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89" y="2203280"/>
            <a:ext cx="5201314" cy="2451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4FE02-7EBC-4B78-8783-679B14FEE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280" y="4748913"/>
            <a:ext cx="47148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7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C2EDA-51A9-423C-A84F-557357E1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54" y="491785"/>
            <a:ext cx="6934622" cy="2464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5FB09D-E54E-4707-8D91-95DEC116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6" y="3628838"/>
            <a:ext cx="4629150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000D2-2F71-4F7F-9A3B-17053F401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73" y="2871601"/>
            <a:ext cx="46482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7D2AFCF-515B-4AFC-9F90-28BE758D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6B0A36-7DE6-4ED2-AF89-FE161D513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1. </a:t>
            </a:r>
            <a:r>
              <a:rPr lang="tr-TR" sz="2800" dirty="0" err="1"/>
              <a:t>Introduction</a:t>
            </a:r>
            <a:endParaRPr lang="tr-TR" sz="2800" dirty="0"/>
          </a:p>
          <a:p>
            <a:r>
              <a:rPr lang="tr-TR" sz="2800" dirty="0"/>
              <a:t>2. </a:t>
            </a:r>
            <a:r>
              <a:rPr lang="tr-TR" sz="2800" dirty="0" err="1"/>
              <a:t>Linked</a:t>
            </a:r>
            <a:r>
              <a:rPr lang="tr-TR" sz="2800" dirty="0"/>
              <a:t> </a:t>
            </a:r>
            <a:r>
              <a:rPr lang="tr-TR" sz="2800" dirty="0" err="1"/>
              <a:t>Lists</a:t>
            </a:r>
            <a:endParaRPr lang="tr-TR" sz="2800" dirty="0"/>
          </a:p>
          <a:p>
            <a:r>
              <a:rPr lang="tr-TR" sz="2800" dirty="0"/>
              <a:t>3. </a:t>
            </a:r>
            <a:r>
              <a:rPr lang="tr-TR" sz="2800" dirty="0" err="1"/>
              <a:t>Recursion</a:t>
            </a:r>
            <a:endParaRPr lang="tr-TR" sz="2800" dirty="0"/>
          </a:p>
          <a:p>
            <a:r>
              <a:rPr lang="tr-TR" sz="2800" dirty="0"/>
              <a:t>4.Stacks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Queues</a:t>
            </a:r>
            <a:endParaRPr lang="tr-TR" sz="2800" dirty="0"/>
          </a:p>
          <a:p>
            <a:r>
              <a:rPr lang="tr-TR" sz="2800" dirty="0"/>
              <a:t>5. </a:t>
            </a:r>
            <a:r>
              <a:rPr lang="tr-TR" sz="2800" dirty="0" err="1"/>
              <a:t>Trees</a:t>
            </a:r>
            <a:endParaRPr lang="tr-TR" sz="2800" dirty="0"/>
          </a:p>
          <a:p>
            <a:r>
              <a:rPr lang="tr-TR" sz="2800" dirty="0"/>
              <a:t>6. </a:t>
            </a:r>
            <a:r>
              <a:rPr lang="tr-TR" sz="2800" dirty="0" err="1"/>
              <a:t>Heaps</a:t>
            </a:r>
            <a:endParaRPr lang="tr-TR" sz="2800" dirty="0"/>
          </a:p>
          <a:p>
            <a:r>
              <a:rPr lang="tr-TR" sz="2800" dirty="0"/>
              <a:t>7. </a:t>
            </a:r>
            <a:r>
              <a:rPr lang="tr-TR" sz="2800" dirty="0" err="1"/>
              <a:t>Balanced</a:t>
            </a:r>
            <a:r>
              <a:rPr lang="tr-TR" sz="2800" dirty="0"/>
              <a:t> </a:t>
            </a:r>
            <a:r>
              <a:rPr lang="tr-TR" sz="2800" dirty="0" err="1"/>
              <a:t>Trees</a:t>
            </a:r>
            <a:endParaRPr lang="tr-TR" sz="2800" dirty="0"/>
          </a:p>
          <a:p>
            <a:r>
              <a:rPr lang="tr-TR" sz="2800" dirty="0"/>
              <a:t>8. </a:t>
            </a:r>
            <a:r>
              <a:rPr lang="tr-TR" sz="2800" dirty="0" err="1"/>
              <a:t>Maps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Hashing</a:t>
            </a:r>
            <a:endParaRPr lang="tr-TR" sz="2800" dirty="0"/>
          </a:p>
          <a:p>
            <a:endParaRPr lang="tr-TR" sz="2800" dirty="0"/>
          </a:p>
          <a:p>
            <a:pPr marL="0" indent="0">
              <a:buNone/>
            </a:pP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874104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C2EDA-51A9-423C-A84F-557357E10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254" y="491785"/>
            <a:ext cx="6934622" cy="2464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000D2-2F71-4F7F-9A3B-17053F40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92" y="2956263"/>
            <a:ext cx="4648200" cy="320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F0050-3DD4-4910-9F41-92F249BC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4414"/>
            <a:ext cx="47625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6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22633-8240-4DA2-B1AA-AC794C8C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31" y="277102"/>
            <a:ext cx="5907535" cy="2717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82E4A-9CAE-4238-BF0D-F7246D0B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9" y="3278080"/>
            <a:ext cx="50006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85DE3-47F2-4D78-9303-E89CC369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332" y="1786539"/>
            <a:ext cx="4905375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68689-AEF0-47DD-B933-EB4CB86C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0" y="1796064"/>
            <a:ext cx="5219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9E13D-4433-47A5-A1CB-E78C4E9A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061" y="581164"/>
            <a:ext cx="4905375" cy="1381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058B20-D6A3-4961-A977-97EB6527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8" y="2535962"/>
            <a:ext cx="4076700" cy="1200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AFF54-D53B-45C0-A8AC-D8EBF336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28" y="3736112"/>
            <a:ext cx="4191000" cy="130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79683-BB01-43E1-8E8E-A82AB83E2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224" y="2183537"/>
            <a:ext cx="4362450" cy="155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B19CCC-5C2D-4C47-A759-619BA77B2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073" y="3898037"/>
            <a:ext cx="44767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3D05B-1818-49A2-8E74-91AE183B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6" y="5163428"/>
            <a:ext cx="3990975" cy="923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07A07-ADD0-472A-BAA9-CEF46903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77" y="227721"/>
            <a:ext cx="4314825" cy="1552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74FDA-25B5-4027-B850-40CE4FBF3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241"/>
            <a:ext cx="4819650" cy="2181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422AB-6B57-4812-A641-59223D52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4534778"/>
            <a:ext cx="4305300" cy="155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5161-5207-41AD-832F-C8AF14C04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32" y="2286000"/>
            <a:ext cx="447675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5492C-80C2-407C-BF28-5C5D75BC4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50" y="313447"/>
            <a:ext cx="49053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819634-D732-4BAC-B503-CC86003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98" y="1825886"/>
            <a:ext cx="6139713" cy="3021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6128AF-5BD9-47DD-AA75-8BD931198309}"/>
              </a:ext>
            </a:extLst>
          </p:cNvPr>
          <p:cNvSpPr/>
          <p:nvPr/>
        </p:nvSpPr>
        <p:spPr>
          <a:xfrm>
            <a:off x="3026676" y="527767"/>
            <a:ext cx="4540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Maintaining a Playlist for a Digital Audio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84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01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5FB7E8-4AA4-4F30-93EC-C4977CB900F8}"/>
              </a:ext>
            </a:extLst>
          </p:cNvPr>
          <p:cNvSpPr/>
          <p:nvPr/>
        </p:nvSpPr>
        <p:spPr>
          <a:xfrm>
            <a:off x="4699742" y="438990"/>
            <a:ext cx="2277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Reversing a Linked List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EB5B1-4354-4F80-8958-B1FD2C1C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40" y="2250905"/>
            <a:ext cx="5939813" cy="26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68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Double</a:t>
            </a:r>
            <a:r>
              <a:rPr lang="en-US" dirty="0"/>
              <a:t> Linked Lists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Multilists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Double</a:t>
            </a: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</a:t>
            </a:r>
            <a:r>
              <a:rPr lang="tr-TR" sz="2400" dirty="0" err="1"/>
              <a:t>node</a:t>
            </a:r>
            <a:r>
              <a:rPr lang="tr-TR" sz="2400" dirty="0"/>
              <a:t> </a:t>
            </a:r>
            <a:r>
              <a:rPr lang="tr-TR" sz="2400" dirty="0" err="1"/>
              <a:t>structure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ADT w </a:t>
            </a:r>
            <a:r>
              <a:rPr lang="tr-TR" sz="2400" dirty="0" err="1"/>
              <a:t>head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tail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empty</a:t>
            </a:r>
            <a:r>
              <a:rPr lang="tr-TR" sz="2400" dirty="0"/>
              <a:t>, </a:t>
            </a:r>
            <a:r>
              <a:rPr lang="tr-TR" sz="2400" dirty="0" err="1"/>
              <a:t>head</a:t>
            </a:r>
            <a:r>
              <a:rPr lang="tr-TR" sz="2400" dirty="0"/>
              <a:t>, </a:t>
            </a:r>
            <a:r>
              <a:rPr lang="tr-TR" sz="2400" dirty="0" err="1"/>
              <a:t>tail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in </a:t>
            </a:r>
            <a:r>
              <a:rPr lang="tr-TR" sz="2400" dirty="0" err="1"/>
              <a:t>between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Removal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</a:t>
            </a:r>
            <a:r>
              <a:rPr lang="tr-TR" sz="2400" dirty="0" err="1"/>
              <a:t>empty</a:t>
            </a:r>
            <a:r>
              <a:rPr lang="tr-TR" sz="2400" dirty="0"/>
              <a:t>, </a:t>
            </a:r>
            <a:r>
              <a:rPr lang="tr-TR" sz="2400" dirty="0" err="1"/>
              <a:t>head</a:t>
            </a:r>
            <a:r>
              <a:rPr lang="tr-TR" sz="2400" dirty="0"/>
              <a:t>, </a:t>
            </a:r>
            <a:r>
              <a:rPr lang="tr-TR" sz="2400" dirty="0" err="1"/>
              <a:t>tail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in </a:t>
            </a:r>
            <a:r>
              <a:rPr lang="tr-TR" sz="2400" dirty="0" err="1"/>
              <a:t>between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Multilist</a:t>
            </a:r>
            <a:r>
              <a:rPr lang="tr-TR" sz="2400" dirty="0"/>
              <a:t> </a:t>
            </a:r>
            <a:r>
              <a:rPr lang="tr-TR" sz="2400" dirty="0" err="1"/>
              <a:t>concept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Rebuilding</a:t>
            </a:r>
            <a:r>
              <a:rPr lang="tr-TR" sz="2400" dirty="0"/>
              <a:t> </a:t>
            </a:r>
            <a:r>
              <a:rPr lang="tr-TR" sz="2400" dirty="0" err="1"/>
              <a:t>vs</a:t>
            </a: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removal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8359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69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Sentinels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Circular</a:t>
            </a:r>
            <a:r>
              <a:rPr lang="en-US" dirty="0"/>
              <a:t> Linked Lists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Concept</a:t>
            </a:r>
            <a:r>
              <a:rPr lang="tr-TR" sz="2400" dirty="0"/>
              <a:t> of a </a:t>
            </a:r>
            <a:r>
              <a:rPr lang="tr-TR" sz="2400" dirty="0" err="1"/>
              <a:t>sentinel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Circular</a:t>
            </a: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r>
              <a:rPr lang="tr-TR" sz="2400" dirty="0"/>
              <a:t> </a:t>
            </a:r>
            <a:r>
              <a:rPr lang="tr-TR" sz="2400" dirty="0" err="1"/>
              <a:t>structure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Addition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removal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circular</a:t>
            </a:r>
            <a:r>
              <a:rPr lang="tr-TR" sz="2400" dirty="0"/>
              <a:t> </a:t>
            </a:r>
            <a:r>
              <a:rPr lang="tr-TR" sz="2400" dirty="0" err="1"/>
              <a:t>linked</a:t>
            </a:r>
            <a:r>
              <a:rPr lang="tr-TR" sz="2400" dirty="0"/>
              <a:t> </a:t>
            </a:r>
            <a:r>
              <a:rPr lang="tr-TR" sz="2400" dirty="0" err="1"/>
              <a:t>list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8988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Computer Engineering and Data Structures?</a:t>
            </a:r>
          </a:p>
          <a:p>
            <a:pPr marL="0" indent="0">
              <a:buNone/>
            </a:pPr>
            <a:r>
              <a:rPr lang="en-US" sz="2800" dirty="0"/>
              <a:t>C++ review</a:t>
            </a:r>
            <a:r>
              <a:rPr lang="tr-TR" sz="2800" dirty="0"/>
              <a:t> </a:t>
            </a:r>
            <a:endParaRPr lang="en-US" sz="2800" dirty="0"/>
          </a:p>
          <a:p>
            <a:pPr marL="0" indent="0">
              <a:buNone/>
            </a:pPr>
            <a:r>
              <a:rPr lang="tr-TR" sz="2800" dirty="0" err="1"/>
              <a:t>Arrays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en-US" sz="2800" dirty="0"/>
              <a:t>Dynamic Memory Management</a:t>
            </a:r>
            <a:r>
              <a:rPr lang="tr-TR" sz="2800" dirty="0"/>
              <a:t>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Classes and Data Abstraction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98086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STACKS AND QUEUES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2.1. </a:t>
            </a:r>
            <a:r>
              <a:rPr lang="tr-TR" sz="2800" dirty="0" err="1"/>
              <a:t>Stack</a:t>
            </a:r>
            <a:r>
              <a:rPr lang="tr-TR" sz="2800" dirty="0"/>
              <a:t> data </a:t>
            </a:r>
            <a:r>
              <a:rPr lang="tr-TR" sz="2800" dirty="0" err="1"/>
              <a:t>structure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5.1)</a:t>
            </a:r>
          </a:p>
          <a:p>
            <a:r>
              <a:rPr lang="tr-TR" sz="2800" dirty="0"/>
              <a:t>2.2. Queue data </a:t>
            </a:r>
            <a:r>
              <a:rPr lang="tr-TR" sz="2800" dirty="0" err="1"/>
              <a:t>struture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5.2)</a:t>
            </a:r>
          </a:p>
          <a:p>
            <a:r>
              <a:rPr lang="tr-TR" sz="2800" dirty="0"/>
              <a:t>2.3. STL </a:t>
            </a:r>
            <a:r>
              <a:rPr lang="tr-TR" sz="2800" dirty="0" err="1"/>
              <a:t>stack</a:t>
            </a:r>
            <a:r>
              <a:rPr lang="tr-TR" sz="2800" dirty="0"/>
              <a:t>, </a:t>
            </a:r>
            <a:r>
              <a:rPr lang="tr-TR" sz="2800" dirty="0" err="1"/>
              <a:t>queue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deque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5.1.2 </a:t>
            </a:r>
            <a:r>
              <a:rPr lang="tr-TR" sz="2800" dirty="0" err="1"/>
              <a:t>Ch</a:t>
            </a:r>
            <a:r>
              <a:rPr lang="tr-TR" sz="2800" dirty="0"/>
              <a:t>. 5.2.2 </a:t>
            </a:r>
            <a:r>
              <a:rPr lang="tr-TR" sz="2800" dirty="0" err="1"/>
              <a:t>Ch</a:t>
            </a:r>
            <a:r>
              <a:rPr lang="tr-TR" sz="2800" dirty="0"/>
              <a:t>. 5.3.2 )</a:t>
            </a:r>
          </a:p>
        </p:txBody>
      </p:sp>
    </p:spTree>
    <p:extLst>
      <p:ext uri="{BB962C8B-B14F-4D97-AF65-F5344CB8AC3E}">
        <p14:creationId xmlns:p14="http://schemas.microsoft.com/office/powerpoint/2010/main" val="1831268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71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Stack</a:t>
            </a:r>
            <a:r>
              <a:rPr lang="tr-TR" altLang="tr-TR" dirty="0"/>
              <a:t> Data </a:t>
            </a:r>
            <a:r>
              <a:rPr lang="tr-TR" altLang="tr-TR" dirty="0" err="1"/>
              <a:t>Structure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Concept</a:t>
            </a:r>
            <a:r>
              <a:rPr lang="tr-TR" sz="2400" dirty="0"/>
              <a:t> of a </a:t>
            </a:r>
            <a:r>
              <a:rPr lang="tr-TR" sz="2400" dirty="0" err="1"/>
              <a:t>Stack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How is a </a:t>
            </a:r>
            <a:r>
              <a:rPr lang="tr-TR" sz="2400" dirty="0" err="1"/>
              <a:t>Stack</a:t>
            </a:r>
            <a:r>
              <a:rPr lang="tr-TR" sz="2400" dirty="0"/>
              <a:t> </a:t>
            </a:r>
            <a:r>
              <a:rPr lang="tr-TR" sz="2400" dirty="0" err="1"/>
              <a:t>useful</a:t>
            </a:r>
            <a:r>
              <a:rPr lang="tr-TR" sz="2400" dirty="0"/>
              <a:t>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Properties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 of a </a:t>
            </a:r>
            <a:r>
              <a:rPr lang="tr-TR" sz="2400" dirty="0" err="1"/>
              <a:t>Stack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Stack</a:t>
            </a:r>
            <a:r>
              <a:rPr lang="tr-TR" sz="2400" dirty="0"/>
              <a:t> ADT - </a:t>
            </a:r>
            <a:r>
              <a:rPr lang="tr-TR" sz="2400" dirty="0" err="1"/>
              <a:t>Detour</a:t>
            </a:r>
            <a:r>
              <a:rPr lang="tr-TR" sz="2400" dirty="0"/>
              <a:t>: C++ </a:t>
            </a:r>
            <a:r>
              <a:rPr lang="tr-TR" sz="2400" dirty="0" err="1"/>
              <a:t>template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classes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Stack</a:t>
            </a:r>
            <a:r>
              <a:rPr lang="tr-TR" sz="2400" dirty="0"/>
              <a:t> </a:t>
            </a:r>
            <a:r>
              <a:rPr lang="tr-TR" sz="2400" dirty="0" err="1"/>
              <a:t>exceptions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870579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70AD35-838B-4C8A-AEB3-2DC1E3FC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1" y="1315004"/>
            <a:ext cx="10350552" cy="32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70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EB126-AC58-420E-A49F-36B542F8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65" y="1660679"/>
            <a:ext cx="4943475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9EB89-ACF4-493A-8026-F72B045E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99" y="1072534"/>
            <a:ext cx="27336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3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86C2C-D82D-4DA8-9EC6-FA7CB6F5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05" y="1566863"/>
            <a:ext cx="8071977" cy="31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38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6276B-819C-4D52-BACE-B1693616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53" y="2959779"/>
            <a:ext cx="6322492" cy="23490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0EC403-20D7-4B93-A018-09345C87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53" y="726581"/>
            <a:ext cx="6808533" cy="10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53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B84A9-AE13-401B-85AD-86A051CA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3" y="2439093"/>
            <a:ext cx="4495800" cy="3409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4F09CE-C840-42BC-ADBA-C822213240A9}"/>
              </a:ext>
            </a:extLst>
          </p:cNvPr>
          <p:cNvSpPr/>
          <p:nvPr/>
        </p:nvSpPr>
        <p:spPr>
          <a:xfrm>
            <a:off x="3540084" y="376847"/>
            <a:ext cx="4295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A Simple Array-Based Stack Implementation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2F4B8-F521-45C7-AED8-FB19784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13" y="3537705"/>
            <a:ext cx="4895850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8C93-8C3B-4619-AF33-AC23EE5D7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14" y="1094192"/>
            <a:ext cx="4905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7F9583-6DD3-43BB-A422-23044866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78" y="1322957"/>
            <a:ext cx="6421476" cy="3870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D1F1E4-F3B4-4077-803B-5A6B6BF5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" y="2081768"/>
            <a:ext cx="5237401" cy="20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4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4888D7-D5A4-4616-A69C-A9C2C628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3" y="956844"/>
            <a:ext cx="4905375" cy="452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D5F6D-A61F-49D4-A00F-6438C474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0" y="1340802"/>
            <a:ext cx="5159430" cy="39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74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BB6F4-EDAD-403E-A64C-83C3D0E8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40" y="1395827"/>
            <a:ext cx="6576377" cy="3486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BAB01-2124-460F-8A67-20EA7261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3" y="852439"/>
            <a:ext cx="3269619" cy="45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4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B154-6BAF-4B45-B59C-CFA36E5D5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88905"/>
          </a:xfrm>
        </p:spPr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3B60C-32FE-4633-BDD9-8C99DECF814A}"/>
              </a:ext>
            </a:extLst>
          </p:cNvPr>
          <p:cNvSpPr/>
          <p:nvPr/>
        </p:nvSpPr>
        <p:spPr>
          <a:xfrm>
            <a:off x="426127" y="1396277"/>
            <a:ext cx="1429305" cy="75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D38A9-F315-4D27-B5E9-75C73F63F178}"/>
              </a:ext>
            </a:extLst>
          </p:cNvPr>
          <p:cNvSpPr/>
          <p:nvPr/>
        </p:nvSpPr>
        <p:spPr>
          <a:xfrm>
            <a:off x="426127" y="3312852"/>
            <a:ext cx="1429305" cy="75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0FE49-8EB2-4AA3-B0DD-B813C62E5D81}"/>
              </a:ext>
            </a:extLst>
          </p:cNvPr>
          <p:cNvSpPr txBox="1"/>
          <p:nvPr/>
        </p:nvSpPr>
        <p:spPr>
          <a:xfrm>
            <a:off x="328472" y="2150878"/>
            <a:ext cx="13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Simple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B3A4F-0EBB-4F85-902D-8F55EF8D638E}"/>
              </a:ext>
            </a:extLst>
          </p:cNvPr>
          <p:cNvSpPr txBox="1"/>
          <p:nvPr/>
        </p:nvSpPr>
        <p:spPr>
          <a:xfrm>
            <a:off x="328472" y="4198186"/>
            <a:ext cx="1340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Data Storage, Addresses and 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CAFB0-EC71-4BBA-8AD9-E57B9AA85C10}"/>
              </a:ext>
            </a:extLst>
          </p:cNvPr>
          <p:cNvSpPr txBox="1"/>
          <p:nvPr/>
        </p:nvSpPr>
        <p:spPr>
          <a:xfrm>
            <a:off x="1500325" y="4188356"/>
            <a:ext cx="1340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100111000</a:t>
            </a:r>
          </a:p>
          <a:p>
            <a:r>
              <a:rPr lang="en-US" dirty="0"/>
              <a:t>000101000</a:t>
            </a:r>
          </a:p>
          <a:p>
            <a:r>
              <a:rPr lang="en-US" dirty="0"/>
              <a:t>100001000</a:t>
            </a:r>
          </a:p>
          <a:p>
            <a:r>
              <a:rPr lang="en-US" dirty="0"/>
              <a:t>101110001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98E1DD-A682-42BA-8582-44A2C4EE7483}"/>
              </a:ext>
            </a:extLst>
          </p:cNvPr>
          <p:cNvSpPr/>
          <p:nvPr/>
        </p:nvSpPr>
        <p:spPr>
          <a:xfrm>
            <a:off x="5168286" y="1052533"/>
            <a:ext cx="1614258" cy="75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E7094-F00F-46A6-98E1-F1F8A1081CF9}"/>
              </a:ext>
            </a:extLst>
          </p:cNvPr>
          <p:cNvSpPr txBox="1"/>
          <p:nvPr/>
        </p:nvSpPr>
        <p:spPr>
          <a:xfrm>
            <a:off x="3428259" y="3562776"/>
            <a:ext cx="205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Variables:</a:t>
            </a:r>
          </a:p>
          <a:p>
            <a:r>
              <a:rPr lang="en-US" dirty="0"/>
              <a:t>Integer, String,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1F975-75FD-40D6-A3D8-1D0EBABFC8D7}"/>
              </a:ext>
            </a:extLst>
          </p:cNvPr>
          <p:cNvSpPr txBox="1"/>
          <p:nvPr/>
        </p:nvSpPr>
        <p:spPr>
          <a:xfrm>
            <a:off x="3428259" y="2112523"/>
            <a:ext cx="2475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Advanced Operations: Functions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Conditionals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A821E-2CB8-4634-AF62-402A39411E20}"/>
              </a:ext>
            </a:extLst>
          </p:cNvPr>
          <p:cNvSpPr/>
          <p:nvPr/>
        </p:nvSpPr>
        <p:spPr>
          <a:xfrm>
            <a:off x="3312099" y="4358417"/>
            <a:ext cx="116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Address </a:t>
            </a:r>
          </a:p>
          <a:p>
            <a:r>
              <a:rPr lang="en-US" dirty="0"/>
              <a:t>Encoding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FC59A6D-904C-405F-99BD-53E90F10B4A2}"/>
              </a:ext>
            </a:extLst>
          </p:cNvPr>
          <p:cNvSpPr/>
          <p:nvPr/>
        </p:nvSpPr>
        <p:spPr>
          <a:xfrm>
            <a:off x="2126941" y="2347551"/>
            <a:ext cx="1029810" cy="3288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E70336DD-60AC-4800-940A-12448C4947F0}"/>
              </a:ext>
            </a:extLst>
          </p:cNvPr>
          <p:cNvSpPr/>
          <p:nvPr/>
        </p:nvSpPr>
        <p:spPr>
          <a:xfrm>
            <a:off x="2735425" y="4549447"/>
            <a:ext cx="531182" cy="3288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7D07D9-11FD-481C-AEBA-FD1217892E92}"/>
              </a:ext>
            </a:extLst>
          </p:cNvPr>
          <p:cNvSpPr/>
          <p:nvPr/>
        </p:nvSpPr>
        <p:spPr>
          <a:xfrm>
            <a:off x="4586422" y="4358416"/>
            <a:ext cx="116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Identifier</a:t>
            </a:r>
          </a:p>
          <a:p>
            <a:r>
              <a:rPr lang="en-US" dirty="0"/>
              <a:t>Value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C52E34-D391-4B60-B1E1-EB93F6269C1D}"/>
              </a:ext>
            </a:extLst>
          </p:cNvPr>
          <p:cNvSpPr/>
          <p:nvPr/>
        </p:nvSpPr>
        <p:spPr>
          <a:xfrm>
            <a:off x="6286869" y="3885941"/>
            <a:ext cx="14293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Collections:</a:t>
            </a:r>
          </a:p>
          <a:p>
            <a:r>
              <a:rPr lang="en-US" dirty="0"/>
              <a:t>Array, List, Stack, Queue Tree, Heap, Hash Table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7C20AA45-5137-44B0-9851-64EFC503A8DC}"/>
              </a:ext>
            </a:extLst>
          </p:cNvPr>
          <p:cNvSpPr/>
          <p:nvPr/>
        </p:nvSpPr>
        <p:spPr>
          <a:xfrm>
            <a:off x="5709824" y="4272051"/>
            <a:ext cx="531182" cy="3288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8F793-B14B-4797-A39C-24D6C4A2C46E}"/>
              </a:ext>
            </a:extLst>
          </p:cNvPr>
          <p:cNvSpPr/>
          <p:nvPr/>
        </p:nvSpPr>
        <p:spPr>
          <a:xfrm>
            <a:off x="10249270" y="1807134"/>
            <a:ext cx="1614258" cy="75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72EEEC-CDAD-41A5-A2EF-F0043C697B72}"/>
              </a:ext>
            </a:extLst>
          </p:cNvPr>
          <p:cNvSpPr/>
          <p:nvPr/>
        </p:nvSpPr>
        <p:spPr>
          <a:xfrm>
            <a:off x="10249270" y="2790454"/>
            <a:ext cx="14293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Needs:</a:t>
            </a:r>
          </a:p>
          <a:p>
            <a:r>
              <a:rPr lang="en-US" dirty="0"/>
              <a:t>Fast,</a:t>
            </a:r>
          </a:p>
          <a:p>
            <a:r>
              <a:rPr lang="en-US" dirty="0" err="1"/>
              <a:t>LessMemory</a:t>
            </a:r>
            <a:r>
              <a:rPr lang="en-US" dirty="0"/>
              <a:t>,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Reliable</a:t>
            </a:r>
          </a:p>
          <a:p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9F847D-60AF-4E79-9D2A-0F76C6F68450}"/>
              </a:ext>
            </a:extLst>
          </p:cNvPr>
          <p:cNvSpPr/>
          <p:nvPr/>
        </p:nvSpPr>
        <p:spPr>
          <a:xfrm>
            <a:off x="7919617" y="2335386"/>
            <a:ext cx="1614258" cy="754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99E047C-4F40-4B3A-92C8-3B147B811FCE}"/>
              </a:ext>
            </a:extLst>
          </p:cNvPr>
          <p:cNvSpPr/>
          <p:nvPr/>
        </p:nvSpPr>
        <p:spPr>
          <a:xfrm>
            <a:off x="8176334" y="3312852"/>
            <a:ext cx="1173334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008834-C64B-46BF-8201-963E11001DAD}"/>
              </a:ext>
            </a:extLst>
          </p:cNvPr>
          <p:cNvSpPr/>
          <p:nvPr/>
        </p:nvSpPr>
        <p:spPr>
          <a:xfrm>
            <a:off x="3266236" y="3453823"/>
            <a:ext cx="4537236" cy="2351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31D4B4-0A79-4009-BCDA-631BB2A85CF6}"/>
              </a:ext>
            </a:extLst>
          </p:cNvPr>
          <p:cNvSpPr txBox="1"/>
          <p:nvPr/>
        </p:nvSpPr>
        <p:spPr>
          <a:xfrm>
            <a:off x="4763976" y="5855545"/>
            <a:ext cx="17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5626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 animBg="1"/>
      <p:bldP spid="10" grpId="0"/>
      <p:bldP spid="12" grpId="0"/>
      <p:bldP spid="13" grpId="0"/>
      <p:bldP spid="16" grpId="0" animBg="1"/>
      <p:bldP spid="17" grpId="0" animBg="1"/>
      <p:bldP spid="19" grpId="0"/>
      <p:bldP spid="20" grpId="0"/>
      <p:bldP spid="21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04434-42A1-4B19-9CFC-6DC8DA7F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3" y="1903380"/>
            <a:ext cx="5958381" cy="2801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F3F7B-88C3-4CFE-A94B-7E9ED961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23" y="832791"/>
            <a:ext cx="4844064" cy="17239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566242-561F-4014-97BC-7658304E2F80}"/>
              </a:ext>
            </a:extLst>
          </p:cNvPr>
          <p:cNvSpPr/>
          <p:nvPr/>
        </p:nvSpPr>
        <p:spPr>
          <a:xfrm>
            <a:off x="2851930" y="268150"/>
            <a:ext cx="4648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Implementing a Stack with a Generic Linked 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3D662-71F0-484B-8A2E-10CF1273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423" y="3110606"/>
            <a:ext cx="4095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902334-978D-4109-B81F-8669765E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6" y="2166220"/>
            <a:ext cx="7177905" cy="25255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2A435A-5EAC-4832-A5BD-5F86559F4E88}"/>
              </a:ext>
            </a:extLst>
          </p:cNvPr>
          <p:cNvSpPr/>
          <p:nvPr/>
        </p:nvSpPr>
        <p:spPr>
          <a:xfrm>
            <a:off x="3890365" y="554401"/>
            <a:ext cx="419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MSS12"/>
              </a:rPr>
              <a:t>Reversing a Vector Using a Stack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28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495D8-49E0-47C8-B6C8-B9D2880A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5" y="2240133"/>
            <a:ext cx="4924425" cy="259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B7FAFE-9D09-404A-AFC1-7185A5E8A94A}"/>
              </a:ext>
            </a:extLst>
          </p:cNvPr>
          <p:cNvSpPr/>
          <p:nvPr/>
        </p:nvSpPr>
        <p:spPr>
          <a:xfrm>
            <a:off x="3912607" y="563278"/>
            <a:ext cx="3420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MSS12"/>
              </a:rPr>
              <a:t>Parentheses Matching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A1DA6-7D78-47D6-B2CC-4BBC5B1B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29" y="1421583"/>
            <a:ext cx="4981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46442D-F4AA-4C9F-A51F-980C4FF65F3F}"/>
              </a:ext>
            </a:extLst>
          </p:cNvPr>
          <p:cNvSpPr/>
          <p:nvPr/>
        </p:nvSpPr>
        <p:spPr>
          <a:xfrm>
            <a:off x="5365672" y="279193"/>
            <a:ext cx="146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MSSBX10"/>
              </a:rPr>
              <a:t>Queues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018CC-2A99-422A-9CCF-C335FC38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57" y="1638732"/>
            <a:ext cx="4270759" cy="358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BB7E9-4C52-4694-A4CE-8A059541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7" y="2000157"/>
            <a:ext cx="4600575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4F6CD-3FCF-461E-B12F-7971CFF12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07" y="2781394"/>
            <a:ext cx="47148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68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66E2EF-3F85-421A-A224-A527EAA9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68" y="3118882"/>
            <a:ext cx="6913031" cy="2518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08CAC-4521-41F1-B5FA-AE803BCF44FB}"/>
              </a:ext>
            </a:extLst>
          </p:cNvPr>
          <p:cNvSpPr/>
          <p:nvPr/>
        </p:nvSpPr>
        <p:spPr>
          <a:xfrm>
            <a:off x="4638131" y="430113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STL Queue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5A3D7-6E32-4935-90EE-DEFC7CC1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68" y="1542930"/>
            <a:ext cx="6143562" cy="10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732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C03503-2C51-4BB9-A286-A6DD09DD188C}"/>
              </a:ext>
            </a:extLst>
          </p:cNvPr>
          <p:cNvSpPr/>
          <p:nvPr/>
        </p:nvSpPr>
        <p:spPr>
          <a:xfrm>
            <a:off x="3629972" y="296947"/>
            <a:ext cx="4932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MSS12"/>
              </a:rPr>
              <a:t>A Simple Array-Based Implementation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DE1E9-C7D3-40F9-AE6E-9D4D5006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23" y="1349452"/>
            <a:ext cx="4933950" cy="176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909262-2C9C-4FE8-81FB-881EFAA3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3911632"/>
            <a:ext cx="5133975" cy="155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7C46E-86E9-4435-A898-B9C1B850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709" y="1349452"/>
            <a:ext cx="4581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8D805-7A8F-4E1A-9491-F70F8FEC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64" y="1197930"/>
            <a:ext cx="48768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D06F3-E89B-43BF-BE5C-EA7895C3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13" y="1816639"/>
            <a:ext cx="50387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EF2FB-432D-4BC8-A136-CA2296DA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8" y="2109787"/>
            <a:ext cx="4848225" cy="2638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E613CC-B3BE-4431-8268-5A5EBD0B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82" y="610755"/>
            <a:ext cx="4867275" cy="2600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882BC-79C8-481C-8113-238A3EEBD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531" y="3646921"/>
            <a:ext cx="4752975" cy="2419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92F9EA-A96B-430C-9B03-DA4D5385CCB6}"/>
              </a:ext>
            </a:extLst>
          </p:cNvPr>
          <p:cNvSpPr/>
          <p:nvPr/>
        </p:nvSpPr>
        <p:spPr>
          <a:xfrm>
            <a:off x="465105" y="536644"/>
            <a:ext cx="4930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Implementing a Queue with a Circularly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5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525C8-555B-4C71-AA30-57E647DB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05" y="881062"/>
            <a:ext cx="4848225" cy="509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24C97-9C9C-48E3-9960-961E6255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97" y="1585867"/>
            <a:ext cx="4972050" cy="14668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E0F805-4B78-4E70-919C-1FF7E6BE3117}"/>
              </a:ext>
            </a:extLst>
          </p:cNvPr>
          <p:cNvSpPr/>
          <p:nvPr/>
        </p:nvSpPr>
        <p:spPr>
          <a:xfrm>
            <a:off x="4308096" y="261437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BX10"/>
              </a:rPr>
              <a:t>Double-Ended Queues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8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A21B1-3117-4C05-854B-58B920BD5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14" y="2540493"/>
            <a:ext cx="478155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C1A4D-BDFE-4539-AD9F-819CBE72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5" y="777999"/>
            <a:ext cx="4972050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6EC813-6647-45AE-AD66-9C5BA028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911" y="182686"/>
            <a:ext cx="4600575" cy="412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11D94-25AA-4CFF-9AAE-4B6A3BCA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911" y="4434718"/>
            <a:ext cx="4600575" cy="16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45B-9E5B-449B-BB20-076AFCC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Primer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93E67-1EBC-4073-BB09-01B9CC5A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53" y="1157581"/>
            <a:ext cx="7384094" cy="3057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8C60D-ED7F-4CB5-943A-679A556A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4848624"/>
            <a:ext cx="4895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5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9C7B2-92A6-4EBB-B576-607DEB47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21" y="928919"/>
            <a:ext cx="4972050" cy="1466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A0D10C-3D09-4D44-BE44-C685B377A52A}"/>
              </a:ext>
            </a:extLst>
          </p:cNvPr>
          <p:cNvSpPr/>
          <p:nvPr/>
        </p:nvSpPr>
        <p:spPr>
          <a:xfrm>
            <a:off x="5239347" y="323580"/>
            <a:ext cx="1571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MSS12"/>
              </a:rPr>
              <a:t>The STL Deque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E6474-BCC3-4813-B17F-3C9D72A3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2996167"/>
            <a:ext cx="40957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2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406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Date Placeholder 58">
            <a:extLst>
              <a:ext uri="{FF2B5EF4-FFF2-40B4-BE49-F238E27FC236}">
                <a16:creationId xmlns:a16="http://schemas.microsoft.com/office/drawing/2014/main" id="{4E4A9C21-09AC-44A7-AA1B-1E026B1D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400"/>
              <a:t>© 2010 Goodrich, Tamassia</a:t>
            </a:r>
          </a:p>
        </p:txBody>
      </p:sp>
      <p:sp>
        <p:nvSpPr>
          <p:cNvPr id="3074" name="Rectangle 70">
            <a:extLst>
              <a:ext uri="{FF2B5EF4-FFF2-40B4-BE49-F238E27FC236}">
                <a16:creationId xmlns:a16="http://schemas.microsoft.com/office/drawing/2014/main" id="{91736903-177F-44D5-AB97-E4C2119E9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400"/>
              <a:t>Queues</a:t>
            </a:r>
          </a:p>
        </p:txBody>
      </p:sp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92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/>
              <a:t>Queue</a:t>
            </a:r>
            <a:r>
              <a:rPr lang="tr-TR" altLang="tr-TR" dirty="0"/>
              <a:t> Data </a:t>
            </a:r>
            <a:r>
              <a:rPr lang="tr-TR" altLang="tr-TR" dirty="0" err="1"/>
              <a:t>Structure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11BEBAD-0A1B-4A24-9D74-6CF48FCA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13105" y="1306591"/>
            <a:ext cx="5765789" cy="451828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93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/>
              <a:t>Queue Data </a:t>
            </a:r>
            <a:r>
              <a:rPr lang="tr-TR" altLang="tr-TR" dirty="0" err="1"/>
              <a:t>Structure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Concept</a:t>
            </a:r>
            <a:r>
              <a:rPr lang="tr-TR" sz="2400" dirty="0"/>
              <a:t> of a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How is a Queue </a:t>
            </a:r>
            <a:r>
              <a:rPr lang="tr-TR" sz="2400" dirty="0" err="1"/>
              <a:t>useful</a:t>
            </a:r>
            <a:r>
              <a:rPr lang="tr-TR" sz="2400" dirty="0"/>
              <a:t>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Properties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r>
              <a:rPr lang="tr-TR" sz="2400" dirty="0"/>
              <a:t> of a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Queue ADT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Queue </a:t>
            </a:r>
            <a:r>
              <a:rPr lang="tr-TR" sz="2400" dirty="0" err="1"/>
              <a:t>exceptions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Cyclic</a:t>
            </a:r>
            <a:r>
              <a:rPr lang="tr-TR" sz="2400" dirty="0"/>
              <a:t>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Double</a:t>
            </a:r>
            <a:r>
              <a:rPr lang="tr-TR" sz="2400" dirty="0"/>
              <a:t> </a:t>
            </a:r>
            <a:r>
              <a:rPr lang="tr-TR" sz="2400" dirty="0" err="1"/>
              <a:t>ended</a:t>
            </a:r>
            <a:r>
              <a:rPr lang="tr-TR" sz="2400" dirty="0"/>
              <a:t> </a:t>
            </a:r>
            <a:r>
              <a:rPr lang="tr-TR" sz="2400" dirty="0" err="1"/>
              <a:t>queues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4681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Date Placeholder 58">
            <a:extLst>
              <a:ext uri="{FF2B5EF4-FFF2-40B4-BE49-F238E27FC236}">
                <a16:creationId xmlns:a16="http://schemas.microsoft.com/office/drawing/2014/main" id="{4E4A9C21-09AC-44A7-AA1B-1E026B1D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400"/>
              <a:t>© 2010 Goodrich, Tamassia</a:t>
            </a:r>
          </a:p>
        </p:txBody>
      </p:sp>
      <p:sp>
        <p:nvSpPr>
          <p:cNvPr id="3074" name="Rectangle 70">
            <a:extLst>
              <a:ext uri="{FF2B5EF4-FFF2-40B4-BE49-F238E27FC236}">
                <a16:creationId xmlns:a16="http://schemas.microsoft.com/office/drawing/2014/main" id="{91736903-177F-44D5-AB97-E4C2119E9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tr-TR" sz="1400"/>
              <a:t>Queues</a:t>
            </a:r>
          </a:p>
        </p:txBody>
      </p:sp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94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STL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queue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A04EC22-2E31-438D-A1CB-882DDA987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84893" y="1915101"/>
            <a:ext cx="5381436" cy="30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96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95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STL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queue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Introduction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STL (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templating</a:t>
            </a:r>
            <a:r>
              <a:rPr lang="tr-TR" sz="2400" dirty="0"/>
              <a:t> in C++)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Stack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Double-Ended</a:t>
            </a:r>
            <a:r>
              <a:rPr lang="tr-TR" sz="2400" dirty="0"/>
              <a:t>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STL </a:t>
            </a:r>
            <a:r>
              <a:rPr lang="tr-TR" sz="2400" dirty="0" err="1"/>
              <a:t>Priority</a:t>
            </a:r>
            <a:r>
              <a:rPr lang="tr-TR" sz="2400" dirty="0"/>
              <a:t> Queue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Example</a:t>
            </a:r>
            <a:r>
              <a:rPr lang="tr-TR" sz="2400" dirty="0"/>
              <a:t> </a:t>
            </a:r>
            <a:r>
              <a:rPr lang="tr-TR" sz="2400" dirty="0" err="1"/>
              <a:t>applications</a:t>
            </a:r>
            <a:endParaRPr lang="tr-TR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tr-TR" sz="2200" dirty="0"/>
              <a:t> </a:t>
            </a:r>
            <a:r>
              <a:rPr lang="tr-TR" sz="2200" dirty="0" err="1"/>
              <a:t>Parantheses</a:t>
            </a:r>
            <a:r>
              <a:rPr lang="tr-TR" sz="2200" dirty="0"/>
              <a:t> </a:t>
            </a:r>
            <a:r>
              <a:rPr lang="tr-TR" sz="2200" dirty="0" err="1"/>
              <a:t>matching</a:t>
            </a:r>
            <a:endParaRPr lang="tr-TR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tr-TR" sz="2200" dirty="0"/>
              <a:t> </a:t>
            </a:r>
            <a:r>
              <a:rPr lang="tr-TR" sz="2200" dirty="0" err="1"/>
              <a:t>Expression</a:t>
            </a:r>
            <a:r>
              <a:rPr lang="tr-TR" sz="2200" dirty="0"/>
              <a:t> </a:t>
            </a:r>
            <a:r>
              <a:rPr lang="tr-TR" sz="2200" dirty="0" err="1"/>
              <a:t>evaluation</a:t>
            </a:r>
            <a:r>
              <a:rPr lang="tr-TR" sz="2200" dirty="0"/>
              <a:t> </a:t>
            </a: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50833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563837F-3A59-4305-BFC6-C78B3A22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RECURSION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26B372-DFB8-401C-BDC6-F949B98E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4.1. Function calls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1.4)</a:t>
            </a:r>
            <a:endParaRPr lang="en-US" sz="2800" dirty="0"/>
          </a:p>
          <a:p>
            <a:r>
              <a:rPr lang="en-US" sz="2800" dirty="0"/>
              <a:t>4.2. Recurs</a:t>
            </a:r>
            <a:r>
              <a:rPr lang="tr-TR" sz="2800" dirty="0"/>
              <a:t>i</a:t>
            </a:r>
            <a:r>
              <a:rPr lang="en-US" sz="2800" dirty="0"/>
              <a:t>on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3.5)</a:t>
            </a:r>
            <a:endParaRPr lang="en-US" sz="2800" dirty="0"/>
          </a:p>
          <a:p>
            <a:r>
              <a:rPr lang="en-US" sz="2800" dirty="0"/>
              <a:t>4.3. Tail recursion</a:t>
            </a:r>
            <a:r>
              <a:rPr lang="tr-TR" sz="2800" dirty="0"/>
              <a:t> (</a:t>
            </a:r>
            <a:r>
              <a:rPr lang="tr-TR" sz="2800" dirty="0" err="1"/>
              <a:t>Ch</a:t>
            </a:r>
            <a:r>
              <a:rPr lang="tr-TR" sz="2800" dirty="0"/>
              <a:t>. 3.5)</a:t>
            </a:r>
            <a:endParaRPr lang="en-US" sz="2800" dirty="0"/>
          </a:p>
          <a:p>
            <a:r>
              <a:rPr lang="en-US" sz="2800" dirty="0"/>
              <a:t>4.4. Towers of </a:t>
            </a:r>
            <a:r>
              <a:rPr lang="en-US" sz="2800" dirty="0" err="1"/>
              <a:t>hanoi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757958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1">
            <a:extLst>
              <a:ext uri="{FF2B5EF4-FFF2-40B4-BE49-F238E27FC236}">
                <a16:creationId xmlns:a16="http://schemas.microsoft.com/office/drawing/2014/main" id="{6A8B0455-5A2F-4327-A958-D87405EC76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34C88ED-59D8-4DD9-9A7E-F40597A45BFF}" type="slidenum">
              <a:rPr lang="en-US" altLang="tr-TR" sz="1400"/>
              <a:pPr eaLnBrk="1" hangingPunct="1"/>
              <a:t>97</a:t>
            </a:fld>
            <a:endParaRPr lang="en-US" altLang="tr-TR" sz="1400"/>
          </a:p>
        </p:txBody>
      </p:sp>
      <p:sp>
        <p:nvSpPr>
          <p:cNvPr id="3076" name="Rectangle 2">
            <a:extLst>
              <a:ext uri="{FF2B5EF4-FFF2-40B4-BE49-F238E27FC236}">
                <a16:creationId xmlns:a16="http://schemas.microsoft.com/office/drawing/2014/main" id="{92292EBD-1284-45FF-85A0-F010177B7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Calls</a:t>
            </a:r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24E5282-3BF6-4961-88A5-7B9434E1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0605" y="1562825"/>
            <a:ext cx="4870789" cy="37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31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98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Calls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Call Operations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Stack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reference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pass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value</a:t>
            </a:r>
            <a:r>
              <a:rPr lang="tr-TR" sz="2400" dirty="0"/>
              <a:t> </a:t>
            </a:r>
            <a:r>
              <a:rPr lang="tr-TR" sz="2400" dirty="0" err="1"/>
              <a:t>revisited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7778236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lide Number Placeholder 136">
            <a:extLst>
              <a:ext uri="{FF2B5EF4-FFF2-40B4-BE49-F238E27FC236}">
                <a16:creationId xmlns:a16="http://schemas.microsoft.com/office/drawing/2014/main" id="{FCFA6D57-8FB2-40A6-92D1-E496494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970E89A-1E26-4EA5-8634-2EFC730EB9D4}" type="slidenum">
              <a:rPr lang="en-US" altLang="tr-TR" sz="1400"/>
              <a:pPr eaLnBrk="1" hangingPunct="1"/>
              <a:t>99</a:t>
            </a:fld>
            <a:endParaRPr lang="en-US" altLang="tr-TR" sz="14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6EC1B34-B6C0-49E2-971E-CA7687F15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Recursion</a:t>
            </a:r>
            <a:endParaRPr lang="en-US" altLang="tr-TR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A801A2F-9B23-459D-AD01-2650B5A68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187116"/>
            <a:ext cx="11871158" cy="511411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Mathematical </a:t>
            </a:r>
            <a:r>
              <a:rPr lang="tr-TR" sz="2400" dirty="0" err="1"/>
              <a:t>definition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Recursion</a:t>
            </a:r>
            <a:r>
              <a:rPr lang="tr-TR" sz="2400" dirty="0"/>
              <a:t> in C++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Tracing</a:t>
            </a:r>
            <a:r>
              <a:rPr lang="tr-TR" sz="2400" dirty="0"/>
              <a:t> </a:t>
            </a:r>
            <a:r>
              <a:rPr lang="tr-TR" sz="2400" dirty="0" err="1"/>
              <a:t>recursion</a:t>
            </a: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tr-TR" sz="2400" dirty="0"/>
              <a:t> </a:t>
            </a:r>
            <a:r>
              <a:rPr lang="tr-TR" sz="2400" dirty="0" err="1"/>
              <a:t>Recursive</a:t>
            </a:r>
            <a:r>
              <a:rPr lang="tr-TR" sz="2400" dirty="0"/>
              <a:t> data </a:t>
            </a:r>
            <a:r>
              <a:rPr lang="tr-TR" sz="2400" dirty="0" err="1"/>
              <a:t>structures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29175510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Hava Akımı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32512</TotalTime>
  <Words>3319</Words>
  <Application>Microsoft Office PowerPoint</Application>
  <PresentationFormat>Widescreen</PresentationFormat>
  <Paragraphs>759</Paragraphs>
  <Slides>267</Slides>
  <Notes>21</Notes>
  <HiddenSlides>48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267</vt:i4>
      </vt:variant>
    </vt:vector>
  </HeadingPairs>
  <TitlesOfParts>
    <vt:vector size="286" baseType="lpstr">
      <vt:lpstr>ＭＳ Ｐゴシック</vt:lpstr>
      <vt:lpstr>Arial</vt:lpstr>
      <vt:lpstr>Calibri</vt:lpstr>
      <vt:lpstr>Calibri Light</vt:lpstr>
      <vt:lpstr>CMMI10</vt:lpstr>
      <vt:lpstr>CMR10</vt:lpstr>
      <vt:lpstr>CMSS10</vt:lpstr>
      <vt:lpstr>CMSS12</vt:lpstr>
      <vt:lpstr>CMSSBX10</vt:lpstr>
      <vt:lpstr>CMSY10</vt:lpstr>
      <vt:lpstr>Courier New</vt:lpstr>
      <vt:lpstr>DejaVu Sans</vt:lpstr>
      <vt:lpstr>Tahoma</vt:lpstr>
      <vt:lpstr>Times New Roman</vt:lpstr>
      <vt:lpstr>Times-BoldItalic</vt:lpstr>
      <vt:lpstr>Times-Italic</vt:lpstr>
      <vt:lpstr>Times-Roman</vt:lpstr>
      <vt:lpstr>Wingdings</vt:lpstr>
      <vt:lpstr>Geçmişe bakış</vt:lpstr>
      <vt:lpstr>BLG223E Data Structures</vt:lpstr>
      <vt:lpstr>RESOURCES and ENVIRONMENT</vt:lpstr>
      <vt:lpstr>SCHEDULE</vt:lpstr>
      <vt:lpstr>GRADING</vt:lpstr>
      <vt:lpstr>ACADEMIC HONESTY</vt:lpstr>
      <vt:lpstr>CONTENTS</vt:lpstr>
      <vt:lpstr>INTRODUCTION</vt:lpstr>
      <vt:lpstr>Software Engineering</vt:lpstr>
      <vt:lpstr>C++ Primer</vt:lpstr>
      <vt:lpstr>C++ Primer</vt:lpstr>
      <vt:lpstr>C++ Primer</vt:lpstr>
      <vt:lpstr>Pointers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C++ Primer</vt:lpstr>
      <vt:lpstr>Complexity classes and Big-O notation</vt:lpstr>
      <vt:lpstr>Complexity classes and Big-O notation</vt:lpstr>
      <vt:lpstr>Complexity classes and Big-O notation</vt:lpstr>
      <vt:lpstr>Measuring Time Complexity</vt:lpstr>
      <vt:lpstr>Measuring Time Complexity</vt:lpstr>
      <vt:lpstr>Measuring Time Complexity</vt:lpstr>
      <vt:lpstr>PowerPoint Presentation</vt:lpstr>
      <vt:lpstr>Complexity Classes</vt:lpstr>
      <vt:lpstr>PowerPoint Presentation</vt:lpstr>
      <vt:lpstr>Running-time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Complexity Metrics</vt:lpstr>
      <vt:lpstr>Examples of T(N) and O( f(N)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LISTS</vt:lpstr>
      <vt:lpstr>Single Linked Lists</vt:lpstr>
      <vt:lpstr>Single Linked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Linked Lists and Multilists</vt:lpstr>
      <vt:lpstr>Sentinels and Circular Linked Lists</vt:lpstr>
      <vt:lpstr>STACKS AND QUEUES</vt:lpstr>
      <vt:lpstr>Stack Data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 Data Structure</vt:lpstr>
      <vt:lpstr>Queue Data Structure</vt:lpstr>
      <vt:lpstr>STL stack and queue</vt:lpstr>
      <vt:lpstr>STL stack and queue</vt:lpstr>
      <vt:lpstr>RECURSION</vt:lpstr>
      <vt:lpstr>Function Calls</vt:lpstr>
      <vt:lpstr>Function Calls</vt:lpstr>
      <vt:lpstr>Recursion</vt:lpstr>
      <vt:lpstr>Tail Recursion</vt:lpstr>
      <vt:lpstr>Tail Recursion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Towers of Hanoi</vt:lpstr>
      <vt:lpstr>Towers of Hanoi</vt:lpstr>
      <vt:lpstr>Towers of Hanoi</vt:lpstr>
      <vt:lpstr>Towers of Hanoi</vt:lpstr>
      <vt:lpstr>TREES</vt:lpstr>
      <vt:lpstr>Tree ADT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 to a Binary Search Tree</vt:lpstr>
      <vt:lpstr>Addition to a Binary Search Tree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Heaps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Skip Lists</vt:lpstr>
      <vt:lpstr>Binary Search Trees</vt:lpstr>
      <vt:lpstr>Tries</vt:lpstr>
      <vt:lpstr>Tries</vt:lpstr>
      <vt:lpstr>Tries</vt:lpstr>
      <vt:lpstr>Tries</vt:lpstr>
      <vt:lpstr>Tries</vt:lpstr>
      <vt:lpstr>Tries</vt:lpstr>
      <vt:lpstr>Tries</vt:lpstr>
      <vt:lpstr>HEAPS</vt:lpstr>
      <vt:lpstr>Heap ADT</vt:lpstr>
      <vt:lpstr>Heap ADT</vt:lpstr>
      <vt:lpstr>Heapifying</vt:lpstr>
      <vt:lpstr>Heapifying</vt:lpstr>
      <vt:lpstr>Priority Queues</vt:lpstr>
      <vt:lpstr>Priority Queues</vt:lpstr>
      <vt:lpstr>Treap</vt:lpstr>
      <vt:lpstr>Rotation</vt:lpstr>
      <vt:lpstr>Treap - Addition</vt:lpstr>
      <vt:lpstr>Treap - Removal</vt:lpstr>
      <vt:lpstr>FURTHER DATA STRUCTURES</vt:lpstr>
      <vt:lpstr>Skip Lists</vt:lpstr>
      <vt:lpstr>Skip Lists</vt:lpstr>
      <vt:lpstr>Balanced Trees</vt:lpstr>
      <vt:lpstr>Balanced Trees</vt:lpstr>
      <vt:lpstr>AVL Trees</vt:lpstr>
      <vt:lpstr>PowerPoint Presentation</vt:lpstr>
      <vt:lpstr>AVL Tree Insertion</vt:lpstr>
      <vt:lpstr>AVL Tree Insertion</vt:lpstr>
      <vt:lpstr>AVL Tree Insertion</vt:lpstr>
      <vt:lpstr>AVL Tree Insertion</vt:lpstr>
      <vt:lpstr>AVL Tree Removal</vt:lpstr>
      <vt:lpstr>PowerPoint Presentation</vt:lpstr>
      <vt:lpstr>Splay Trees</vt:lpstr>
      <vt:lpstr>Splay Trees</vt:lpstr>
      <vt:lpstr>Splay Trees</vt:lpstr>
      <vt:lpstr>Splay Trees - Splaying</vt:lpstr>
      <vt:lpstr>Splay Trees - Splaying</vt:lpstr>
      <vt:lpstr>Splay Trees - Splaying</vt:lpstr>
      <vt:lpstr>Splay Trees - Splaying</vt:lpstr>
      <vt:lpstr>Splay Trees - Splaying</vt:lpstr>
      <vt:lpstr>Splay Tree – When to Splay</vt:lpstr>
      <vt:lpstr>Splaying - Insertion</vt:lpstr>
      <vt:lpstr>Splaying - Removal</vt:lpstr>
      <vt:lpstr>PowerPoint Presentation</vt:lpstr>
      <vt:lpstr>Multiway Search Trees</vt:lpstr>
      <vt:lpstr>PowerPoint Presentation</vt:lpstr>
      <vt:lpstr>PowerPoint Presentation</vt:lpstr>
      <vt:lpstr>(2,4) Trees</vt:lpstr>
      <vt:lpstr>(2,4) Tree Insertion</vt:lpstr>
      <vt:lpstr>(2,4) Tree Removal</vt:lpstr>
      <vt:lpstr>(2,4) Tree Removal</vt:lpstr>
      <vt:lpstr>PowerPoint Presentation</vt:lpstr>
      <vt:lpstr>PowerPoint Presentation</vt:lpstr>
      <vt:lpstr>B-Trees</vt:lpstr>
      <vt:lpstr>Red-Black Trees</vt:lpstr>
      <vt:lpstr>Red-Black Tree Insertion Patterns</vt:lpstr>
      <vt:lpstr>Red-Black Tree Insertion Patterns</vt:lpstr>
      <vt:lpstr>Red-Black Tree Insertion</vt:lpstr>
      <vt:lpstr>Red-Black Tree Insertion</vt:lpstr>
      <vt:lpstr>Red-Black Tree Insertion</vt:lpstr>
      <vt:lpstr>Red-Black Trees</vt:lpstr>
      <vt:lpstr>Red-Black Tree Removal Patterns</vt:lpstr>
      <vt:lpstr>Red-Black Tree Removal Patterns</vt:lpstr>
      <vt:lpstr>Red-Black Tree Removal Patterns</vt:lpstr>
      <vt:lpstr>Red-Black Tree Removal Patterns</vt:lpstr>
      <vt:lpstr>Red-Black Tree Removal</vt:lpstr>
      <vt:lpstr>Red-Black Tree Removal</vt:lpstr>
      <vt:lpstr>Red-Black Tree Removal</vt:lpstr>
      <vt:lpstr>Persistent (Immutable) Data Structures</vt:lpstr>
      <vt:lpstr>Persistent(Immutable) Data Structures</vt:lpstr>
      <vt:lpstr>&lt;algorithms&gt; package – std::anyof</vt:lpstr>
      <vt:lpstr>&lt;algorithms&gt; package – std::copy_if</vt:lpstr>
      <vt:lpstr>&lt;algorithms&gt; package – std::transform</vt:lpstr>
      <vt:lpstr>&lt;algorithms&gt; package – std::accumulate</vt:lpstr>
      <vt:lpstr>MAPS</vt:lpstr>
      <vt:lpstr>Hashing Fundamentals</vt:lpstr>
      <vt:lpstr>Hashing Fundamentals</vt:lpstr>
      <vt:lpstr>STL Maps</vt:lpstr>
      <vt:lpstr>STL Maps</vt:lpstr>
      <vt:lpstr>STL Map Variants</vt:lpstr>
      <vt:lpstr>STL Map Variants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BLG223E Data Structures</dc:title>
  <dc:creator>Tolga Ovatman</dc:creator>
  <cp:lastModifiedBy>mb-msibravo</cp:lastModifiedBy>
  <cp:revision>228</cp:revision>
  <dcterms:created xsi:type="dcterms:W3CDTF">2021-03-29T08:11:50Z</dcterms:created>
  <dcterms:modified xsi:type="dcterms:W3CDTF">2022-11-14T21:43:00Z</dcterms:modified>
</cp:coreProperties>
</file>